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1367" r:id="rId3"/>
    <p:sldId id="1352" r:id="rId4"/>
    <p:sldId id="1179" r:id="rId5"/>
    <p:sldId id="1357" r:id="rId6"/>
    <p:sldId id="1356" r:id="rId7"/>
    <p:sldId id="1351" r:id="rId8"/>
    <p:sldId id="284" r:id="rId9"/>
    <p:sldId id="1290" r:id="rId10"/>
    <p:sldId id="1291" r:id="rId11"/>
    <p:sldId id="1229" r:id="rId12"/>
    <p:sldId id="1264" r:id="rId13"/>
    <p:sldId id="1265" r:id="rId14"/>
    <p:sldId id="1292" r:id="rId15"/>
    <p:sldId id="1293" r:id="rId16"/>
    <p:sldId id="1240" r:id="rId17"/>
    <p:sldId id="1243" r:id="rId18"/>
    <p:sldId id="1228" r:id="rId19"/>
    <p:sldId id="1241" r:id="rId20"/>
    <p:sldId id="1294" r:id="rId21"/>
    <p:sldId id="1268" r:id="rId22"/>
    <p:sldId id="1270" r:id="rId23"/>
    <p:sldId id="1269" r:id="rId24"/>
    <p:sldId id="1341" r:id="rId25"/>
    <p:sldId id="1295" r:id="rId26"/>
    <p:sldId id="1271" r:id="rId27"/>
    <p:sldId id="1296" r:id="rId28"/>
    <p:sldId id="1272" r:id="rId29"/>
    <p:sldId id="1273" r:id="rId30"/>
    <p:sldId id="1274" r:id="rId31"/>
    <p:sldId id="1298" r:id="rId32"/>
    <p:sldId id="1275" r:id="rId33"/>
    <p:sldId id="1234" r:id="rId34"/>
    <p:sldId id="1276" r:id="rId35"/>
    <p:sldId id="1363" r:id="rId36"/>
    <p:sldId id="1364" r:id="rId37"/>
    <p:sldId id="278" r:id="rId38"/>
    <p:sldId id="1371" r:id="rId39"/>
    <p:sldId id="1372" r:id="rId40"/>
    <p:sldId id="1374" r:id="rId41"/>
    <p:sldId id="1370" r:id="rId42"/>
    <p:sldId id="275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7C80"/>
    <a:srgbClr val="FFFAEB"/>
    <a:srgbClr val="F3F6FB"/>
    <a:srgbClr val="9966FF"/>
    <a:srgbClr val="CCCCFF"/>
    <a:srgbClr val="FF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7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1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5645196894339346"/>
          <c:h val="0.910507350459769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NONSTOCK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0.22</c:v>
                </c:pt>
                <c:pt idx="1">
                  <c:v>0.12</c:v>
                </c:pt>
                <c:pt idx="2">
                  <c:v>0.24</c:v>
                </c:pt>
                <c:pt idx="3">
                  <c:v>0.13</c:v>
                </c:pt>
                <c:pt idx="4">
                  <c:v>0.18</c:v>
                </c:pt>
                <c:pt idx="5">
                  <c:v>0.26</c:v>
                </c:pt>
                <c:pt idx="6">
                  <c:v>0.22</c:v>
                </c:pt>
                <c:pt idx="7">
                  <c:v>0.13</c:v>
                </c:pt>
                <c:pt idx="8">
                  <c:v>0.24</c:v>
                </c:pt>
                <c:pt idx="9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D-49C7-84EC-9107ECCDE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2EA-41E0-9E0D-95D7B6667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YOU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  <c:pt idx="10">
                  <c:v>COMPANY 11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0.63</c:v>
                </c:pt>
                <c:pt idx="1">
                  <c:v>0.52</c:v>
                </c:pt>
                <c:pt idx="2">
                  <c:v>0.48</c:v>
                </c:pt>
                <c:pt idx="3">
                  <c:v>0.57999999999999996</c:v>
                </c:pt>
                <c:pt idx="4">
                  <c:v>0.42</c:v>
                </c:pt>
                <c:pt idx="5">
                  <c:v>0.65</c:v>
                </c:pt>
                <c:pt idx="6">
                  <c:v>0.53</c:v>
                </c:pt>
                <c:pt idx="7">
                  <c:v>0.47</c:v>
                </c:pt>
                <c:pt idx="8">
                  <c:v>0.59</c:v>
                </c:pt>
                <c:pt idx="9">
                  <c:v>0.62</c:v>
                </c:pt>
                <c:pt idx="1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5645196894339346"/>
          <c:h val="0.910507350459769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F9-4B6F-A7F9-54AEE1E3B5F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9-4B6F-A7F9-54AEE1E3B5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</c:v>
                </c:pt>
                <c:pt idx="1">
                  <c:v>0.35</c:v>
                </c:pt>
                <c:pt idx="2">
                  <c:v>0.01</c:v>
                </c:pt>
                <c:pt idx="3">
                  <c:v>0.12</c:v>
                </c:pt>
                <c:pt idx="4">
                  <c:v>0.15</c:v>
                </c:pt>
                <c:pt idx="5">
                  <c:v>0</c:v>
                </c:pt>
                <c:pt idx="6">
                  <c:v>0.06</c:v>
                </c:pt>
                <c:pt idx="7">
                  <c:v>0.43</c:v>
                </c:pt>
                <c:pt idx="8">
                  <c:v>0.02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0-4E46-9DAD-79BFBE603E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STORES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0.9</c:v>
                </c:pt>
                <c:pt idx="1">
                  <c:v>0.65</c:v>
                </c:pt>
                <c:pt idx="2">
                  <c:v>0.99</c:v>
                </c:pt>
                <c:pt idx="3">
                  <c:v>0.88</c:v>
                </c:pt>
                <c:pt idx="4">
                  <c:v>0.85</c:v>
                </c:pt>
                <c:pt idx="5">
                  <c:v>1</c:v>
                </c:pt>
                <c:pt idx="6">
                  <c:v>0.94</c:v>
                </c:pt>
                <c:pt idx="7">
                  <c:v>0.56999999999999995</c:v>
                </c:pt>
                <c:pt idx="8">
                  <c:v>0.98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0-4E46-9DAD-79BFBE603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5645196894339346"/>
          <c:h val="0.910507350459769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F8C-48D9-AAB2-050EEADD70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D-4563-9E65-CC06A0228C2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ED-4563-9E65-CC06A0228C2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8ED-4563-9E65-CC06A0228C20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ED-4563-9E65-CC06A0228C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58</c:v>
                </c:pt>
                <c:pt idx="1">
                  <c:v>45</c:v>
                </c:pt>
                <c:pt idx="2">
                  <c:v>76</c:v>
                </c:pt>
                <c:pt idx="3">
                  <c:v>52</c:v>
                </c:pt>
                <c:pt idx="4">
                  <c:v>58</c:v>
                </c:pt>
                <c:pt idx="5">
                  <c:v>73</c:v>
                </c:pt>
                <c:pt idx="6">
                  <c:v>45</c:v>
                </c:pt>
                <c:pt idx="7">
                  <c:v>69</c:v>
                </c:pt>
                <c:pt idx="8">
                  <c:v>24</c:v>
                </c:pt>
                <c:pt idx="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0-4E46-9DAD-79BFBE603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  <c:pt idx="4">
                  <c:v>18</c:v>
                </c:pt>
                <c:pt idx="5">
                  <c:v>20</c:v>
                </c:pt>
                <c:pt idx="6">
                  <c:v>18</c:v>
                </c:pt>
                <c:pt idx="7">
                  <c:v>21</c:v>
                </c:pt>
                <c:pt idx="8">
                  <c:v>21</c:v>
                </c:pt>
                <c:pt idx="9">
                  <c:v>23</c:v>
                </c:pt>
                <c:pt idx="10">
                  <c:v>22</c:v>
                </c:pt>
                <c:pt idx="1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72424"/>
        <c:axId val="381276736"/>
      </c:line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0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2EA-41E0-9E0D-95D7B6667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YOU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  <c:pt idx="10">
                  <c:v>COMPANY 11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</c:v>
                </c:pt>
                <c:pt idx="1">
                  <c:v>31</c:v>
                </c:pt>
                <c:pt idx="2">
                  <c:v>73</c:v>
                </c:pt>
                <c:pt idx="3">
                  <c:v>42</c:v>
                </c:pt>
                <c:pt idx="4">
                  <c:v>58</c:v>
                </c:pt>
                <c:pt idx="5">
                  <c:v>69</c:v>
                </c:pt>
                <c:pt idx="6">
                  <c:v>50</c:v>
                </c:pt>
                <c:pt idx="7">
                  <c:v>42</c:v>
                </c:pt>
                <c:pt idx="8">
                  <c:v>76</c:v>
                </c:pt>
                <c:pt idx="9">
                  <c:v>28</c:v>
                </c:pt>
                <c:pt idx="1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0.16</c:v>
                </c:pt>
                <c:pt idx="2">
                  <c:v>0.12</c:v>
                </c:pt>
                <c:pt idx="3">
                  <c:v>0.08</c:v>
                </c:pt>
                <c:pt idx="4">
                  <c:v>0.11</c:v>
                </c:pt>
                <c:pt idx="5">
                  <c:v>7.0000000000000007E-2</c:v>
                </c:pt>
                <c:pt idx="6">
                  <c:v>0.15</c:v>
                </c:pt>
                <c:pt idx="7">
                  <c:v>0.13</c:v>
                </c:pt>
                <c:pt idx="8">
                  <c:v>0.09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0.1</c:v>
                </c:pt>
                <c:pt idx="2">
                  <c:v>0.12</c:v>
                </c:pt>
                <c:pt idx="3">
                  <c:v>0.16</c:v>
                </c:pt>
                <c:pt idx="4">
                  <c:v>0.12</c:v>
                </c:pt>
                <c:pt idx="5">
                  <c:v>0.11</c:v>
                </c:pt>
                <c:pt idx="6">
                  <c:v>0.09</c:v>
                </c:pt>
                <c:pt idx="7">
                  <c:v>0.16</c:v>
                </c:pt>
                <c:pt idx="8">
                  <c:v>0.08</c:v>
                </c:pt>
                <c:pt idx="9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0.04</c:v>
                </c:pt>
                <c:pt idx="1">
                  <c:v>0.06</c:v>
                </c:pt>
                <c:pt idx="2">
                  <c:v>0.04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0.04</c:v>
                </c:pt>
                <c:pt idx="7">
                  <c:v>0.09</c:v>
                </c:pt>
                <c:pt idx="8">
                  <c:v>0.05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A-4A4B-9632-761812B68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074-4EB4-A6AA-3AB6EAA84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YOU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  <c:pt idx="10">
                  <c:v>COMPANY 11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0.05</c:v>
                </c:pt>
                <c:pt idx="1">
                  <c:v>0.12</c:v>
                </c:pt>
                <c:pt idx="2">
                  <c:v>0.08</c:v>
                </c:pt>
                <c:pt idx="3">
                  <c:v>0.12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0.17</c:v>
                </c:pt>
                <c:pt idx="7">
                  <c:v>0.1</c:v>
                </c:pt>
                <c:pt idx="8">
                  <c:v>0.09</c:v>
                </c:pt>
                <c:pt idx="9">
                  <c:v>0.06</c:v>
                </c:pt>
                <c:pt idx="1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 STOCK</c:v>
                </c:pt>
              </c:strCache>
            </c:strRef>
          </c:tx>
          <c:spPr>
            <a:ln w="571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0.09</c:v>
                </c:pt>
                <c:pt idx="1">
                  <c:v>0.1</c:v>
                </c:pt>
                <c:pt idx="2">
                  <c:v>0.09</c:v>
                </c:pt>
                <c:pt idx="3">
                  <c:v>0.11</c:v>
                </c:pt>
                <c:pt idx="4">
                  <c:v>0.12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0.15</c:v>
                </c:pt>
                <c:pt idx="9">
                  <c:v>0.14000000000000001</c:v>
                </c:pt>
                <c:pt idx="10">
                  <c:v>0.15</c:v>
                </c:pt>
                <c:pt idx="11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72424"/>
        <c:axId val="381276736"/>
      </c:line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0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F8E-4A50-9D4C-731B08F53A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COMPANY 1</c:v>
                </c:pt>
                <c:pt idx="1">
                  <c:v>COMPANY 2</c:v>
                </c:pt>
                <c:pt idx="2">
                  <c:v>YOU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  <c:pt idx="10">
                  <c:v>COMPANY 11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0.23</c:v>
                </c:pt>
                <c:pt idx="1">
                  <c:v>0.27</c:v>
                </c:pt>
                <c:pt idx="2">
                  <c:v>0.16</c:v>
                </c:pt>
                <c:pt idx="3">
                  <c:v>0.26</c:v>
                </c:pt>
                <c:pt idx="4">
                  <c:v>0.17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0.25</c:v>
                </c:pt>
                <c:pt idx="8">
                  <c:v>0.28999999999999998</c:v>
                </c:pt>
                <c:pt idx="9">
                  <c:v>0.18</c:v>
                </c:pt>
                <c:pt idx="1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0.12</c:v>
                </c:pt>
                <c:pt idx="1">
                  <c:v>0.21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0.19</c:v>
                </c:pt>
                <c:pt idx="5">
                  <c:v>0.1</c:v>
                </c:pt>
                <c:pt idx="6">
                  <c:v>0.24</c:v>
                </c:pt>
                <c:pt idx="7">
                  <c:v>0.13</c:v>
                </c:pt>
                <c:pt idx="8">
                  <c:v>0.17</c:v>
                </c:pt>
                <c:pt idx="9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JOHN</c:v>
                </c:pt>
                <c:pt idx="1">
                  <c:v>DEBBIE</c:v>
                </c:pt>
                <c:pt idx="2">
                  <c:v>JILL</c:v>
                </c:pt>
                <c:pt idx="3">
                  <c:v>WILLIAM</c:v>
                </c:pt>
                <c:pt idx="4">
                  <c:v>MARLON</c:v>
                </c:pt>
                <c:pt idx="5">
                  <c:v>LESLIE</c:v>
                </c:pt>
                <c:pt idx="6">
                  <c:v>BJORN</c:v>
                </c:pt>
                <c:pt idx="7">
                  <c:v>VICKI</c:v>
                </c:pt>
                <c:pt idx="8">
                  <c:v>ANDREW</c:v>
                </c:pt>
                <c:pt idx="9">
                  <c:v>GRETCHEN</c:v>
                </c:pt>
                <c:pt idx="10">
                  <c:v>ROBERT</c:v>
                </c:pt>
                <c:pt idx="11">
                  <c:v>KELCEY</c:v>
                </c:pt>
                <c:pt idx="12">
                  <c:v>STAN</c:v>
                </c:pt>
                <c:pt idx="13">
                  <c:v>MICHAEL</c:v>
                </c:pt>
                <c:pt idx="14">
                  <c:v>JANET</c:v>
                </c:pt>
                <c:pt idx="15">
                  <c:v>STEWART</c:v>
                </c:pt>
                <c:pt idx="16">
                  <c:v>ERIC</c:v>
                </c:pt>
                <c:pt idx="17">
                  <c:v>KRISTEN</c:v>
                </c:pt>
                <c:pt idx="18">
                  <c:v>ROBERTO</c:v>
                </c:pt>
                <c:pt idx="19">
                  <c:v>MARIE 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0.12</c:v>
                </c:pt>
                <c:pt idx="1">
                  <c:v>0.25</c:v>
                </c:pt>
                <c:pt idx="2">
                  <c:v>0.08</c:v>
                </c:pt>
                <c:pt idx="3">
                  <c:v>0.14000000000000001</c:v>
                </c:pt>
                <c:pt idx="4">
                  <c:v>0.19</c:v>
                </c:pt>
                <c:pt idx="5">
                  <c:v>7.0000000000000007E-2</c:v>
                </c:pt>
                <c:pt idx="6">
                  <c:v>0.31</c:v>
                </c:pt>
                <c:pt idx="7">
                  <c:v>0.13</c:v>
                </c:pt>
                <c:pt idx="8">
                  <c:v>0.17</c:v>
                </c:pt>
                <c:pt idx="9">
                  <c:v>0.13</c:v>
                </c:pt>
                <c:pt idx="10">
                  <c:v>0.06</c:v>
                </c:pt>
                <c:pt idx="11">
                  <c:v>0.21</c:v>
                </c:pt>
                <c:pt idx="12">
                  <c:v>0.16</c:v>
                </c:pt>
                <c:pt idx="13">
                  <c:v>0.14000000000000001</c:v>
                </c:pt>
                <c:pt idx="14">
                  <c:v>0.19</c:v>
                </c:pt>
                <c:pt idx="15">
                  <c:v>0.08</c:v>
                </c:pt>
                <c:pt idx="16">
                  <c:v>0.32</c:v>
                </c:pt>
                <c:pt idx="17">
                  <c:v>0.13</c:v>
                </c:pt>
                <c:pt idx="18">
                  <c:v>0.21</c:v>
                </c:pt>
                <c:pt idx="19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0.06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0.11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0.14000000000000001</c:v>
                </c:pt>
                <c:pt idx="1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72424"/>
        <c:axId val="381276736"/>
      </c:line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0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2EA-41E0-9E0D-95D7B6667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YOU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  <c:pt idx="10">
                  <c:v>COMPANY 11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0.18</c:v>
                </c:pt>
                <c:pt idx="1">
                  <c:v>0.08</c:v>
                </c:pt>
                <c:pt idx="2">
                  <c:v>0.18</c:v>
                </c:pt>
                <c:pt idx="3">
                  <c:v>0.27</c:v>
                </c:pt>
                <c:pt idx="4">
                  <c:v>0.15</c:v>
                </c:pt>
                <c:pt idx="5">
                  <c:v>0.16</c:v>
                </c:pt>
                <c:pt idx="6">
                  <c:v>0.22</c:v>
                </c:pt>
                <c:pt idx="7">
                  <c:v>0.13</c:v>
                </c:pt>
                <c:pt idx="8">
                  <c:v>0.18</c:v>
                </c:pt>
                <c:pt idx="9">
                  <c:v>0.09</c:v>
                </c:pt>
                <c:pt idx="1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STORE 1</c:v>
                </c:pt>
                <c:pt idx="1">
                  <c:v>STORE 2</c:v>
                </c:pt>
                <c:pt idx="2">
                  <c:v>STORE 3</c:v>
                </c:pt>
                <c:pt idx="3">
                  <c:v>STORE 4</c:v>
                </c:pt>
                <c:pt idx="4">
                  <c:v>STORE 5</c:v>
                </c:pt>
                <c:pt idx="5">
                  <c:v>STORE 6</c:v>
                </c:pt>
                <c:pt idx="6">
                  <c:v>STORE 7</c:v>
                </c:pt>
                <c:pt idx="7">
                  <c:v>STORE 8</c:v>
                </c:pt>
                <c:pt idx="8">
                  <c:v>STORE 9</c:v>
                </c:pt>
                <c:pt idx="9">
                  <c:v>STORE 10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0.48</c:v>
                </c:pt>
                <c:pt idx="1">
                  <c:v>0.38</c:v>
                </c:pt>
                <c:pt idx="2">
                  <c:v>0.65</c:v>
                </c:pt>
                <c:pt idx="3">
                  <c:v>0.44</c:v>
                </c:pt>
                <c:pt idx="4">
                  <c:v>0.4</c:v>
                </c:pt>
                <c:pt idx="5">
                  <c:v>0.35</c:v>
                </c:pt>
                <c:pt idx="6">
                  <c:v>0.57999999999999996</c:v>
                </c:pt>
                <c:pt idx="7">
                  <c:v>0.35</c:v>
                </c:pt>
                <c:pt idx="8">
                  <c:v>0.38</c:v>
                </c:pt>
                <c:pt idx="9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8653209585852E-2"/>
          <c:y val="1.8852653333296148E-2"/>
          <c:w val="0.9614013807062326"/>
          <c:h val="0.91050740707769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ALLOCATED</c:v>
                </c:pt>
              </c:strCache>
            </c:strRef>
          </c:tx>
          <c:spPr>
            <a:ln w="571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0.37</c:v>
                </c:pt>
                <c:pt idx="1">
                  <c:v>0.36</c:v>
                </c:pt>
                <c:pt idx="2">
                  <c:v>0.38</c:v>
                </c:pt>
                <c:pt idx="3">
                  <c:v>0.37</c:v>
                </c:pt>
                <c:pt idx="4">
                  <c:v>0.39</c:v>
                </c:pt>
                <c:pt idx="5">
                  <c:v>0.38</c:v>
                </c:pt>
                <c:pt idx="6">
                  <c:v>0.39</c:v>
                </c:pt>
                <c:pt idx="7">
                  <c:v>0.4</c:v>
                </c:pt>
                <c:pt idx="8">
                  <c:v>0.39</c:v>
                </c:pt>
                <c:pt idx="9">
                  <c:v>0.38</c:v>
                </c:pt>
                <c:pt idx="10">
                  <c:v>0.41</c:v>
                </c:pt>
                <c:pt idx="11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5-4DF0-AEE8-512B17DF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72424"/>
        <c:axId val="381276736"/>
      </c:line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0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D82AD7-19A0-45E9-9358-1E9F164FDF0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C0FA18-579C-40BF-AC8E-10F4C8BDB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dget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dget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dget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dget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Photo by </a:t>
            </a:r>
            <a:r>
              <a:rPr lang="en-ID" dirty="0">
                <a:hlinkClick r:id="rId3"/>
              </a:rPr>
              <a:t>Campaign </a:t>
            </a:r>
            <a:r>
              <a:rPr lang="en-ID" dirty="0" err="1">
                <a:hlinkClick r:id="rId3"/>
              </a:rPr>
              <a:t>Creators</a:t>
            </a:r>
            <a:r>
              <a:rPr lang="en-ID" dirty="0" err="1"/>
              <a:t>on</a:t>
            </a:r>
            <a:r>
              <a:rPr lang="en-ID" dirty="0"/>
              <a:t> </a:t>
            </a:r>
            <a:r>
              <a:rPr lang="en-ID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336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Photo by </a:t>
            </a:r>
            <a:r>
              <a:rPr lang="en-ID" dirty="0">
                <a:hlinkClick r:id="rId3"/>
              </a:rPr>
              <a:t>Campaign </a:t>
            </a:r>
            <a:r>
              <a:rPr lang="en-ID" dirty="0" err="1">
                <a:hlinkClick r:id="rId3"/>
              </a:rPr>
              <a:t>Creators</a:t>
            </a:r>
            <a:r>
              <a:rPr lang="en-ID" dirty="0" err="1"/>
              <a:t>on</a:t>
            </a:r>
            <a:r>
              <a:rPr lang="en-ID" dirty="0"/>
              <a:t> </a:t>
            </a:r>
            <a:r>
              <a:rPr lang="en-ID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688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Photo by </a:t>
            </a:r>
            <a:r>
              <a:rPr lang="en-ID" dirty="0">
                <a:hlinkClick r:id="rId3"/>
              </a:rPr>
              <a:t>Campaign </a:t>
            </a:r>
            <a:r>
              <a:rPr lang="en-ID" dirty="0" err="1">
                <a:hlinkClick r:id="rId3"/>
              </a:rPr>
              <a:t>Creators</a:t>
            </a:r>
            <a:r>
              <a:rPr lang="en-ID" dirty="0" err="1"/>
              <a:t>on</a:t>
            </a:r>
            <a:r>
              <a:rPr lang="en-ID" dirty="0"/>
              <a:t> </a:t>
            </a:r>
            <a:r>
              <a:rPr lang="en-ID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801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Photo by </a:t>
            </a:r>
            <a:r>
              <a:rPr lang="en-ID" dirty="0">
                <a:hlinkClick r:id="rId3"/>
              </a:rPr>
              <a:t>Campaign </a:t>
            </a:r>
            <a:r>
              <a:rPr lang="en-ID" dirty="0" err="1">
                <a:hlinkClick r:id="rId3"/>
              </a:rPr>
              <a:t>Creators</a:t>
            </a:r>
            <a:r>
              <a:rPr lang="en-ID" dirty="0" err="1"/>
              <a:t>on</a:t>
            </a:r>
            <a:r>
              <a:rPr lang="en-ID" dirty="0"/>
              <a:t> </a:t>
            </a:r>
            <a:r>
              <a:rPr lang="en-ID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40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222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7583-464E-DCA5-D8E6-4E0297BD9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AACAB-DD5C-6987-AF54-04872F9CB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6D0FB-107A-2426-48EF-95AF68C0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01223-485C-4184-00B8-EB020EB9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4313-EC15-BC7A-C12D-6B545138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4337-401B-D75D-6F7D-07CF9353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509AE-D4F0-78A3-C66B-3F2A526C8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8EC1C-B314-3F82-57FC-938710E8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89D81-F214-F8DB-1E61-FFBEDBB4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75B3F-5D82-2A86-844F-93124045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56E9C-076B-3F3F-B13E-6704AF468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97332-1E80-F370-3618-96F71ABE9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06FD-70E6-707C-439D-C524A90E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41BF0-F7D9-D0F2-C9B7-69BFD2B4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CBDF-3086-5E3E-A953-DB2FB5DF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9FBC-4076-4503-80C7-D93A03B1D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ADFAE-28B7-4235-AF19-EDE2A72C7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AF39C-2D37-42D3-8E41-DD8C07BC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91D1-9526-4FC9-9D5F-4C8B97679ACB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CF9A-31A2-4276-990D-B7E5E5C3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69C4-068F-4F49-AC6F-8A651D0E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C4AD-C9A1-4202-8512-5B2A4BA8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3331-B05F-432D-BA88-B9767391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D19DE-FB6D-4B18-B015-79688A92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B118-0D57-4D16-8B5F-3EE3C47EABEA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9F49F-9C6A-4142-BC21-F1C25912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D5C5E-3D1C-4957-A2A9-25784097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C4AD-C9A1-4202-8512-5B2A4BA8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8CCE14-3F4B-430F-80A4-E9D51517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5792-7F22-4C20-AC5B-DFBA6CE98D5E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5E574-FA0F-4904-8EC4-DB140FF1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225D1-6473-4D5F-80EC-5EFBDD8E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C4AD-C9A1-4202-8512-5B2A4BA87E5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00779-03AA-4787-AF3E-90EE3FB91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65761" y="-500613"/>
            <a:ext cx="4640798" cy="35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5C05-C26D-2A5E-8E2C-82C3935D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ABB6-19C2-9470-8562-7A6389C5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0E998-C16C-EB78-0855-F4B6FD4A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8CD1-09D7-A861-3F67-172F99C3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57FB-2AC5-4D4C-3630-039B2FD9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6D13-9077-2FD1-EFDC-AFD21AEC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5B3CE-7452-077D-772C-7A464DA4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46A70-66AD-DACD-38F6-DD5E9F56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84341-AD92-A532-EE0E-E16D96F2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CF8B-BC57-B66E-2CA3-814A8E5A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97A8-9FBB-77BF-69FB-AFA58D07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0919-CB30-F27B-6234-27158309D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B31DC-8AEC-8257-3071-5A32B5D20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1A7C1-C1AF-BD0F-85F1-CEBDFB71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62316-E7D4-D204-EA8E-C34618EE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666AD-F719-113C-2128-74DF303B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E2CD-30E3-FB5E-2CCF-11386DB2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8BCAC-0979-05C5-D15E-E96F4768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C8DAD-919B-6C66-C24E-E78FF4697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C5A7D-EBB4-8B55-4A7E-B64CECF59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F1E31-99F2-5900-EB4C-0AC260FED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6A68DE-C205-92CB-B0C2-760BBA57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01486-B68A-9955-3CCF-D745A09B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699DF-6DEE-B7AC-4474-6AD808A3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D36D-B43F-D180-68FA-234031D7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097EE-2F29-5D05-DAF6-6C8D89AF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6AC35-C62A-D446-A41A-C43B02A3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C7A31-6A83-4680-FABB-4AD296E6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12F2C-1B4A-EDBC-3180-7060012E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E92E2-3D1B-E1D7-0C5B-147F37C3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EB95-2F01-DC73-7B70-DB33F420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3C5C-0F97-A60B-A194-2C2D0DE4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3728-A751-85CD-A26C-F4D6B0503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D4BA3-8739-E953-BE52-5803A9736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E944A-5198-B3E4-1803-4949B832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46B55-D285-811A-48F1-CAA39FC4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29A6D-8FC2-30EA-2EBD-D042C094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5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AD13-337A-D594-793A-19488BB2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B9844-5B86-B435-9187-4C0FE0074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4F656-9B94-D994-F0A9-0B30534B7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32F05-CD8B-D0D7-4F7C-C5189E5E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75B87-4732-2590-6751-0264A2CC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426DC-9BCB-1052-0140-CDE60D52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8EE55-9759-6E2E-F6B7-7AFDB59F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9478E-5CAE-7073-5C7E-AC0B75AA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DC84-90B9-827B-EA7C-3886D6BAD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0DF6-EEF7-475F-BC7F-9768C03E81F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35DB-082E-704D-DE0B-C601DBE09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CBB6-80E5-16B8-6C9D-D1C5CFDC0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8F54-DA96-4884-ACA1-0F5D8FCF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F37A2-8A33-48D3-B4F7-F279A349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3FD75-1947-4B74-86B8-9741C947F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B13B1-A7BE-4736-B062-1B8EB6367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13CB-56EE-4544-9736-5D772E1FB6A3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2D014-647F-4D84-9947-15B221569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6190-B61A-48FC-BFB4-71EC5E8BD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C4AD-C9A1-4202-8512-5B2A4BA8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8FCEAA-F11E-AB47-B2E6-220A21EF78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8FCEAA-F11E-AB47-B2E6-220A21EF7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B39EF5-7BF2-5A48-31F0-37E7120D6B77}"/>
              </a:ext>
            </a:extLst>
          </p:cNvPr>
          <p:cNvSpPr/>
          <p:nvPr/>
        </p:nvSpPr>
        <p:spPr>
          <a:xfrm>
            <a:off x="0" y="3918532"/>
            <a:ext cx="12192000" cy="29565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alpha val="91000"/>
                  <a:lumMod val="58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B3C2E1-CA0D-5F44-BA52-F44C90B4501A}"/>
              </a:ext>
            </a:extLst>
          </p:cNvPr>
          <p:cNvSpPr txBox="1">
            <a:spLocks/>
          </p:cNvSpPr>
          <p:nvPr/>
        </p:nvSpPr>
        <p:spPr>
          <a:xfrm>
            <a:off x="0" y="3006252"/>
            <a:ext cx="12183453" cy="18558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4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Start Playing Cashflow Offense</a:t>
            </a:r>
            <a:r>
              <a:rPr lang="en-US" sz="5400" b="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en-US" sz="66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5200" b="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&amp; stop playing inventory defense</a:t>
            </a:r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2DC5F744-C249-D7C4-FAD4-5F82260402C7}"/>
              </a:ext>
            </a:extLst>
          </p:cNvPr>
          <p:cNvGrpSpPr/>
          <p:nvPr/>
        </p:nvGrpSpPr>
        <p:grpSpPr>
          <a:xfrm>
            <a:off x="4063876" y="525823"/>
            <a:ext cx="3317011" cy="2089486"/>
            <a:chOff x="4063876" y="482278"/>
            <a:chExt cx="3317011" cy="2089486"/>
          </a:xfrm>
        </p:grpSpPr>
        <p:pic>
          <p:nvPicPr>
            <p:cNvPr id="1058" name="Picture 32" descr="How to successfully analyze data?">
              <a:extLst>
                <a:ext uri="{FF2B5EF4-FFF2-40B4-BE49-F238E27FC236}">
                  <a16:creationId xmlns:a16="http://schemas.microsoft.com/office/drawing/2014/main" id="{4EFBEDB6-B4E0-72FB-DBD0-412E892A5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76" y="482278"/>
              <a:ext cx="3317011" cy="208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D94BCF15-A944-E647-1EA8-614906414065}"/>
                </a:ext>
              </a:extLst>
            </p:cNvPr>
            <p:cNvSpPr/>
            <p:nvPr/>
          </p:nvSpPr>
          <p:spPr>
            <a:xfrm>
              <a:off x="5794217" y="117933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Title 1">
              <a:extLst>
                <a:ext uri="{FF2B5EF4-FFF2-40B4-BE49-F238E27FC236}">
                  <a16:creationId xmlns:a16="http://schemas.microsoft.com/office/drawing/2014/main" id="{AA8F8F25-5954-6E4D-B1B1-597F3237A70D}"/>
                </a:ext>
              </a:extLst>
            </p:cNvPr>
            <p:cNvSpPr txBox="1">
              <a:spLocks/>
            </p:cNvSpPr>
            <p:nvPr/>
          </p:nvSpPr>
          <p:spPr>
            <a:xfrm>
              <a:off x="5933702" y="1222210"/>
              <a:ext cx="587829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062" name="Title 1">
              <a:extLst>
                <a:ext uri="{FF2B5EF4-FFF2-40B4-BE49-F238E27FC236}">
                  <a16:creationId xmlns:a16="http://schemas.microsoft.com/office/drawing/2014/main" id="{4CBD3B0B-63CD-9BA8-1A53-27ABFBBACE5B}"/>
                </a:ext>
              </a:extLst>
            </p:cNvPr>
            <p:cNvSpPr txBox="1">
              <a:spLocks/>
            </p:cNvSpPr>
            <p:nvPr/>
          </p:nvSpPr>
          <p:spPr>
            <a:xfrm>
              <a:off x="5916284" y="1669036"/>
              <a:ext cx="1041865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steps</a:t>
              </a:r>
            </a:p>
          </p:txBody>
        </p:sp>
      </p:grpSp>
      <p:pic>
        <p:nvPicPr>
          <p:cNvPr id="1064" name="Picture 1063">
            <a:extLst>
              <a:ext uri="{FF2B5EF4-FFF2-40B4-BE49-F238E27FC236}">
                <a16:creationId xmlns:a16="http://schemas.microsoft.com/office/drawing/2014/main" id="{4FAFF32E-8E97-ABD9-DD2F-E02A9F5B35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25" y="6308912"/>
            <a:ext cx="1710917" cy="4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759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7A8D97-554C-B84A-7BEF-2161AD797BA7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1. NON STOCK INVENTORY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100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PULL BACK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BALANCE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EXCHANGE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290412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25535B-5408-BEC9-1D9C-5F19BED57F32}"/>
              </a:ext>
            </a:extLst>
          </p:cNvPr>
          <p:cNvSpPr/>
          <p:nvPr/>
        </p:nvSpPr>
        <p:spPr>
          <a:xfrm>
            <a:off x="0" y="2535829"/>
            <a:ext cx="12192000" cy="37893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7815A28-9350-36B5-B474-C44A71D9D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644792"/>
              </p:ext>
            </p:extLst>
          </p:nvPr>
        </p:nvGraphicFramePr>
        <p:xfrm>
          <a:off x="121076" y="2535829"/>
          <a:ext cx="12070924" cy="370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B588BD-1E8C-2FED-C98A-8A187B7D9B4E}"/>
              </a:ext>
            </a:extLst>
          </p:cNvPr>
          <p:cNvSpPr txBox="1"/>
          <p:nvPr/>
        </p:nvSpPr>
        <p:spPr>
          <a:xfrm>
            <a:off x="228029" y="6449634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$STOCK vs </a:t>
            </a:r>
            <a:r>
              <a:rPr lang="en-US" sz="2400" b="1" dirty="0">
                <a:solidFill>
                  <a:schemeClr val="accent1"/>
                </a:solidFill>
              </a:rPr>
              <a:t>$NON-STOCK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INVENTORY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2F9002-EC22-211E-B8EF-F7C6B97787CE}"/>
              </a:ext>
            </a:extLst>
          </p:cNvPr>
          <p:cNvCxnSpPr/>
          <p:nvPr/>
        </p:nvCxnSpPr>
        <p:spPr>
          <a:xfrm>
            <a:off x="427290" y="4161802"/>
            <a:ext cx="115111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4368C70-97EF-9015-D2FF-B041ECB6154B}"/>
              </a:ext>
            </a:extLst>
          </p:cNvPr>
          <p:cNvSpPr txBox="1">
            <a:spLocks/>
          </p:cNvSpPr>
          <p:nvPr/>
        </p:nvSpPr>
        <p:spPr>
          <a:xfrm>
            <a:off x="11150826" y="3663204"/>
            <a:ext cx="109386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en-US" sz="2800" dirty="0"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3600" dirty="0"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109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C98DC8-3799-45D4-C0EA-C51B18D6C627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1. NON STOCK INVENTORY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290412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387821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5CD8CD-A5BF-7E26-F1B2-D320253561A7}"/>
              </a:ext>
            </a:extLst>
          </p:cNvPr>
          <p:cNvSpPr txBox="1"/>
          <p:nvPr/>
        </p:nvSpPr>
        <p:spPr>
          <a:xfrm>
            <a:off x="0" y="12100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PULL BACK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BALANCE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EXCHANGE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805BB-2B51-B75D-9B99-107053109450}"/>
              </a:ext>
            </a:extLst>
          </p:cNvPr>
          <p:cNvSpPr txBox="1"/>
          <p:nvPr/>
        </p:nvSpPr>
        <p:spPr>
          <a:xfrm>
            <a:off x="228029" y="6449634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$STOCK vs </a:t>
            </a:r>
            <a:r>
              <a:rPr lang="en-US" sz="2400" b="1" dirty="0">
                <a:solidFill>
                  <a:schemeClr val="accent1"/>
                </a:solidFill>
              </a:rPr>
              <a:t>$NON-STOCK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1066455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1. NON STOCK INVENTORY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28186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689956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4E95CD-D1A7-6183-6BE4-F224E3B83E8A}"/>
              </a:ext>
            </a:extLst>
          </p:cNvPr>
          <p:cNvSpPr txBox="1"/>
          <p:nvPr/>
        </p:nvSpPr>
        <p:spPr>
          <a:xfrm>
            <a:off x="2819538" y="3666401"/>
            <a:ext cx="695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A1CB8-6BFF-5B49-8F0F-AAAA83469014}"/>
              </a:ext>
            </a:extLst>
          </p:cNvPr>
          <p:cNvSpPr txBox="1"/>
          <p:nvPr/>
        </p:nvSpPr>
        <p:spPr>
          <a:xfrm>
            <a:off x="0" y="12100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PULL BACK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BALANCE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EXCHANGE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6F3EF-9394-C67B-97AE-A024569058DB}"/>
              </a:ext>
            </a:extLst>
          </p:cNvPr>
          <p:cNvSpPr txBox="1"/>
          <p:nvPr/>
        </p:nvSpPr>
        <p:spPr>
          <a:xfrm>
            <a:off x="228029" y="6449634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$STOCK vs </a:t>
            </a:r>
            <a:r>
              <a:rPr lang="en-US" sz="2400" b="1" dirty="0">
                <a:solidFill>
                  <a:schemeClr val="accent1"/>
                </a:solidFill>
              </a:rPr>
              <a:t>$NON-STOCK </a:t>
            </a:r>
            <a:r>
              <a:rPr lang="en-US" sz="2400" b="1" dirty="0"/>
              <a:t>INVENTORY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12F255-29FA-AD76-7550-FB1C1FE184F7}"/>
              </a:ext>
            </a:extLst>
          </p:cNvPr>
          <p:cNvCxnSpPr>
            <a:cxnSpLocks/>
          </p:cNvCxnSpPr>
          <p:nvPr/>
        </p:nvCxnSpPr>
        <p:spPr>
          <a:xfrm>
            <a:off x="552629" y="3819968"/>
            <a:ext cx="11639371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71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2409915" y="431559"/>
            <a:ext cx="2341545" cy="11293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4377B5-C01A-1493-FEFF-0331F612D098}"/>
              </a:ext>
            </a:extLst>
          </p:cNvPr>
          <p:cNvSpPr txBox="1">
            <a:spLocks/>
          </p:cNvSpPr>
          <p:nvPr/>
        </p:nvSpPr>
        <p:spPr>
          <a:xfrm rot="16200000">
            <a:off x="787924" y="518546"/>
            <a:ext cx="161439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2E156D-5053-8648-4624-E753C99B42D9}"/>
              </a:ext>
            </a:extLst>
          </p:cNvPr>
          <p:cNvSpPr/>
          <p:nvPr/>
        </p:nvSpPr>
        <p:spPr>
          <a:xfrm>
            <a:off x="2050991" y="431559"/>
            <a:ext cx="256368" cy="11293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35DAE0-3079-1DCF-61E9-20EDFF2A05DD}"/>
              </a:ext>
            </a:extLst>
          </p:cNvPr>
          <p:cNvSpPr txBox="1">
            <a:spLocks/>
          </p:cNvSpPr>
          <p:nvPr/>
        </p:nvSpPr>
        <p:spPr>
          <a:xfrm rot="16200000">
            <a:off x="-300569" y="3664670"/>
            <a:ext cx="428998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87C25B3-A49B-8673-E905-8957CAB5FAD9}"/>
              </a:ext>
            </a:extLst>
          </p:cNvPr>
          <p:cNvSpPr/>
          <p:nvPr/>
        </p:nvSpPr>
        <p:spPr>
          <a:xfrm>
            <a:off x="2068083" y="1560941"/>
            <a:ext cx="239276" cy="44980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CDE91C-85D4-7427-F211-AF1B6FC10894}"/>
              </a:ext>
            </a:extLst>
          </p:cNvPr>
          <p:cNvCxnSpPr/>
          <p:nvPr/>
        </p:nvCxnSpPr>
        <p:spPr>
          <a:xfrm>
            <a:off x="0" y="6058966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F1F6697-665A-F1CE-D1E0-A23EAE3B32E5}"/>
              </a:ext>
            </a:extLst>
          </p:cNvPr>
          <p:cNvSpPr txBox="1">
            <a:spLocks/>
          </p:cNvSpPr>
          <p:nvPr/>
        </p:nvSpPr>
        <p:spPr>
          <a:xfrm>
            <a:off x="4946575" y="743320"/>
            <a:ext cx="2838643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1. NON-STOCK</a:t>
            </a:r>
          </a:p>
        </p:txBody>
      </p:sp>
    </p:spTree>
    <p:extLst>
      <p:ext uri="{BB962C8B-B14F-4D97-AF65-F5344CB8AC3E}">
        <p14:creationId xmlns:p14="http://schemas.microsoft.com/office/powerpoint/2010/main" val="16648865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$57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2409915" y="43155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4377B5-C01A-1493-FEFF-0331F612D098}"/>
              </a:ext>
            </a:extLst>
          </p:cNvPr>
          <p:cNvSpPr txBox="1">
            <a:spLocks/>
          </p:cNvSpPr>
          <p:nvPr/>
        </p:nvSpPr>
        <p:spPr>
          <a:xfrm rot="16200000">
            <a:off x="787924" y="518546"/>
            <a:ext cx="161439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2E156D-5053-8648-4624-E753C99B42D9}"/>
              </a:ext>
            </a:extLst>
          </p:cNvPr>
          <p:cNvSpPr/>
          <p:nvPr/>
        </p:nvSpPr>
        <p:spPr>
          <a:xfrm>
            <a:off x="2050991" y="431559"/>
            <a:ext cx="256368" cy="11293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35DAE0-3079-1DCF-61E9-20EDFF2A05DD}"/>
              </a:ext>
            </a:extLst>
          </p:cNvPr>
          <p:cNvSpPr txBox="1">
            <a:spLocks/>
          </p:cNvSpPr>
          <p:nvPr/>
        </p:nvSpPr>
        <p:spPr>
          <a:xfrm rot="16200000">
            <a:off x="-300569" y="3664670"/>
            <a:ext cx="428998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87C25B3-A49B-8673-E905-8957CAB5FAD9}"/>
              </a:ext>
            </a:extLst>
          </p:cNvPr>
          <p:cNvSpPr/>
          <p:nvPr/>
        </p:nvSpPr>
        <p:spPr>
          <a:xfrm>
            <a:off x="2068083" y="1560941"/>
            <a:ext cx="239276" cy="442110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991228-F68A-11B3-8850-B71B299C1FA1}"/>
              </a:ext>
            </a:extLst>
          </p:cNvPr>
          <p:cNvSpPr txBox="1">
            <a:spLocks/>
          </p:cNvSpPr>
          <p:nvPr/>
        </p:nvSpPr>
        <p:spPr>
          <a:xfrm>
            <a:off x="4963667" y="6114955"/>
            <a:ext cx="609568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2. CUSTOMER RESERVE / ALLOCATED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2409916" y="5990602"/>
            <a:ext cx="2341542" cy="58110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CF45F-AF2D-CFDC-1080-FBA2842C71CB}"/>
              </a:ext>
            </a:extLst>
          </p:cNvPr>
          <p:cNvCxnSpPr/>
          <p:nvPr/>
        </p:nvCxnSpPr>
        <p:spPr>
          <a:xfrm>
            <a:off x="0" y="6580263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8EAD765D-7C5C-14A6-47CB-5E2F157B431E}"/>
              </a:ext>
            </a:extLst>
          </p:cNvPr>
          <p:cNvSpPr/>
          <p:nvPr/>
        </p:nvSpPr>
        <p:spPr>
          <a:xfrm rot="5400000">
            <a:off x="2009134" y="6145301"/>
            <a:ext cx="331542" cy="29909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61B4E1-BA07-6A8C-A273-EE850595053A}"/>
              </a:ext>
            </a:extLst>
          </p:cNvPr>
          <p:cNvSpPr txBox="1">
            <a:spLocks/>
          </p:cNvSpPr>
          <p:nvPr/>
        </p:nvSpPr>
        <p:spPr>
          <a:xfrm>
            <a:off x="2461185" y="6031856"/>
            <a:ext cx="229027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2AB4C3-BBE0-65D0-3311-6DB1C2E24A9E}"/>
              </a:ext>
            </a:extLst>
          </p:cNvPr>
          <p:cNvCxnSpPr/>
          <p:nvPr/>
        </p:nvCxnSpPr>
        <p:spPr>
          <a:xfrm>
            <a:off x="0" y="5982052"/>
            <a:ext cx="12192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A09F6C1-8888-BD84-CAA9-5AA3C8C8795E}"/>
              </a:ext>
            </a:extLst>
          </p:cNvPr>
          <p:cNvSpPr txBox="1">
            <a:spLocks/>
          </p:cNvSpPr>
          <p:nvPr/>
        </p:nvSpPr>
        <p:spPr>
          <a:xfrm>
            <a:off x="4946575" y="743320"/>
            <a:ext cx="2838643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1. NON-STOCK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FE8650-63A2-29DA-6311-547E3000288D}"/>
              </a:ext>
            </a:extLst>
          </p:cNvPr>
          <p:cNvGrpSpPr/>
          <p:nvPr/>
        </p:nvGrpSpPr>
        <p:grpSpPr>
          <a:xfrm>
            <a:off x="8601693" y="3243126"/>
            <a:ext cx="3317011" cy="2089486"/>
            <a:chOff x="4063876" y="482278"/>
            <a:chExt cx="3317011" cy="2089486"/>
          </a:xfrm>
        </p:grpSpPr>
        <p:pic>
          <p:nvPicPr>
            <p:cNvPr id="15" name="Picture 32" descr="How to successfully analyze data?">
              <a:extLst>
                <a:ext uri="{FF2B5EF4-FFF2-40B4-BE49-F238E27FC236}">
                  <a16:creationId xmlns:a16="http://schemas.microsoft.com/office/drawing/2014/main" id="{84A06204-B7F2-2F69-E10D-33448DBA1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76" y="482278"/>
              <a:ext cx="3317011" cy="208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0C5528-B419-6ADD-CE1D-8A5A5FA93249}"/>
                </a:ext>
              </a:extLst>
            </p:cNvPr>
            <p:cNvSpPr/>
            <p:nvPr/>
          </p:nvSpPr>
          <p:spPr>
            <a:xfrm>
              <a:off x="5794217" y="117933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56850804-3B8A-215A-9BC6-100916F240F8}"/>
                </a:ext>
              </a:extLst>
            </p:cNvPr>
            <p:cNvSpPr txBox="1">
              <a:spLocks/>
            </p:cNvSpPr>
            <p:nvPr/>
          </p:nvSpPr>
          <p:spPr>
            <a:xfrm>
              <a:off x="5890646" y="1222210"/>
              <a:ext cx="630885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333CBECD-DD54-B45F-BCFC-6FAABCBB2538}"/>
                </a:ext>
              </a:extLst>
            </p:cNvPr>
            <p:cNvSpPr txBox="1">
              <a:spLocks/>
            </p:cNvSpPr>
            <p:nvPr/>
          </p:nvSpPr>
          <p:spPr>
            <a:xfrm>
              <a:off x="5890646" y="1686128"/>
              <a:ext cx="672523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7220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2. CUSTOMER RESERVE / ALLOCATED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1000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ALL STORES = </a:t>
            </a:r>
            <a:r>
              <a:rPr lang="en-US" sz="6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15</a:t>
            </a: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%</a:t>
            </a:r>
            <a:endParaRPr lang="en-US" sz="4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/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AC6B74E-52FA-F3F4-216E-AB0943AB3EBD}"/>
              </a:ext>
            </a:extLst>
          </p:cNvPr>
          <p:cNvSpPr txBox="1"/>
          <p:nvPr/>
        </p:nvSpPr>
        <p:spPr>
          <a:xfrm>
            <a:off x="185295" y="6497957"/>
            <a:ext cx="8651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CUSTOMER ALLOCATED%  of  $ON HAND</a:t>
            </a:r>
          </a:p>
        </p:txBody>
      </p:sp>
      <p:pic>
        <p:nvPicPr>
          <p:cNvPr id="5122" name="Picture 2" descr="Maret, shop, shop icon, store, store icon icon - Download on Iconfinder">
            <a:extLst>
              <a:ext uri="{FF2B5EF4-FFF2-40B4-BE49-F238E27FC236}">
                <a16:creationId xmlns:a16="http://schemas.microsoft.com/office/drawing/2014/main" id="{BC9ACF98-FE58-594D-A522-F1CFB812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42" y="1507213"/>
            <a:ext cx="505032" cy="54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BFCE4A-853B-40EB-626A-366D3337DCFA}"/>
              </a:ext>
            </a:extLst>
          </p:cNvPr>
          <p:cNvCxnSpPr/>
          <p:nvPr/>
        </p:nvCxnSpPr>
        <p:spPr>
          <a:xfrm>
            <a:off x="589660" y="4247260"/>
            <a:ext cx="1145991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360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2. CUSTOMER ALLOCATIONS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1000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SALES REP AVERAGE = </a:t>
            </a:r>
            <a:r>
              <a:rPr lang="en-US" sz="6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15</a:t>
            </a: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%</a:t>
            </a:r>
            <a:endParaRPr lang="en-US" sz="4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/>
        </p:nvGraphicFramePr>
        <p:xfrm>
          <a:off x="121076" y="2274876"/>
          <a:ext cx="12070924" cy="411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Sales representative, salesperson, support person, user, working woman icon  - Download on Iconfinder">
            <a:extLst>
              <a:ext uri="{FF2B5EF4-FFF2-40B4-BE49-F238E27FC236}">
                <a16:creationId xmlns:a16="http://schemas.microsoft.com/office/drawing/2014/main" id="{4BE77E89-1875-032B-6E4D-B8ADE4EF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6" y="1509279"/>
            <a:ext cx="609083" cy="6090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B64886-FCB6-0252-C4DE-7F752C78D68E}"/>
              </a:ext>
            </a:extLst>
          </p:cNvPr>
          <p:cNvCxnSpPr/>
          <p:nvPr/>
        </p:nvCxnSpPr>
        <p:spPr>
          <a:xfrm>
            <a:off x="589660" y="4127616"/>
            <a:ext cx="1145991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8F6DCF-DE93-A557-C0F1-3D8F5B374881}"/>
              </a:ext>
            </a:extLst>
          </p:cNvPr>
          <p:cNvSpPr txBox="1"/>
          <p:nvPr/>
        </p:nvSpPr>
        <p:spPr>
          <a:xfrm>
            <a:off x="185295" y="6497957"/>
            <a:ext cx="8651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CUSTOMER ALLOCATED%  of  $ON HAND</a:t>
            </a:r>
          </a:p>
        </p:txBody>
      </p:sp>
    </p:spTree>
    <p:extLst>
      <p:ext uri="{BB962C8B-B14F-4D97-AF65-F5344CB8AC3E}">
        <p14:creationId xmlns:p14="http://schemas.microsoft.com/office/powerpoint/2010/main" val="32446625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2. CUSTOMER ALLOCATIONS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GROWING OVER TIME?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096938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4A75E4-D44B-6BB5-0045-E7A23FA58C15}"/>
              </a:ext>
            </a:extLst>
          </p:cNvPr>
          <p:cNvSpPr txBox="1"/>
          <p:nvPr/>
        </p:nvSpPr>
        <p:spPr>
          <a:xfrm>
            <a:off x="185295" y="6497957"/>
            <a:ext cx="8651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CUSTOMER ALLOCATED%  of  $ON HAND</a:t>
            </a:r>
          </a:p>
        </p:txBody>
      </p:sp>
    </p:spTree>
    <p:extLst>
      <p:ext uri="{BB962C8B-B14F-4D97-AF65-F5344CB8AC3E}">
        <p14:creationId xmlns:p14="http://schemas.microsoft.com/office/powerpoint/2010/main" val="12446737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2. CUSTOMER ALLOCATIONS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PEER BENCHMARKING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120796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9C4907-6B28-9549-B347-9E732A20969B}"/>
              </a:ext>
            </a:extLst>
          </p:cNvPr>
          <p:cNvCxnSpPr/>
          <p:nvPr/>
        </p:nvCxnSpPr>
        <p:spPr>
          <a:xfrm>
            <a:off x="452928" y="4213076"/>
            <a:ext cx="1145991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50F0E8-22E1-F16A-CB72-DE6B9EFE85B5}"/>
              </a:ext>
            </a:extLst>
          </p:cNvPr>
          <p:cNvSpPr txBox="1"/>
          <p:nvPr/>
        </p:nvSpPr>
        <p:spPr>
          <a:xfrm>
            <a:off x="4921804" y="3777705"/>
            <a:ext cx="695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1B3F0-F505-63EC-2651-8E99DD35A940}"/>
              </a:ext>
            </a:extLst>
          </p:cNvPr>
          <p:cNvSpPr txBox="1"/>
          <p:nvPr/>
        </p:nvSpPr>
        <p:spPr>
          <a:xfrm>
            <a:off x="185295" y="6497957"/>
            <a:ext cx="86510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CUSTOMER ALLOCATED%  of  $ON HAND</a:t>
            </a:r>
          </a:p>
        </p:txBody>
      </p:sp>
    </p:spTree>
    <p:extLst>
      <p:ext uri="{BB962C8B-B14F-4D97-AF65-F5344CB8AC3E}">
        <p14:creationId xmlns:p14="http://schemas.microsoft.com/office/powerpoint/2010/main" val="21166533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2409915" y="43155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4377B5-C01A-1493-FEFF-0331F612D098}"/>
              </a:ext>
            </a:extLst>
          </p:cNvPr>
          <p:cNvSpPr txBox="1">
            <a:spLocks/>
          </p:cNvSpPr>
          <p:nvPr/>
        </p:nvSpPr>
        <p:spPr>
          <a:xfrm rot="16200000">
            <a:off x="787924" y="518546"/>
            <a:ext cx="161439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2E156D-5053-8648-4624-E753C99B42D9}"/>
              </a:ext>
            </a:extLst>
          </p:cNvPr>
          <p:cNvSpPr/>
          <p:nvPr/>
        </p:nvSpPr>
        <p:spPr>
          <a:xfrm>
            <a:off x="2050991" y="431559"/>
            <a:ext cx="256368" cy="11293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35DAE0-3079-1DCF-61E9-20EDFF2A05DD}"/>
              </a:ext>
            </a:extLst>
          </p:cNvPr>
          <p:cNvSpPr txBox="1">
            <a:spLocks/>
          </p:cNvSpPr>
          <p:nvPr/>
        </p:nvSpPr>
        <p:spPr>
          <a:xfrm rot="16200000">
            <a:off x="-300569" y="3664670"/>
            <a:ext cx="428998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87C25B3-A49B-8673-E905-8957CAB5FAD9}"/>
              </a:ext>
            </a:extLst>
          </p:cNvPr>
          <p:cNvSpPr/>
          <p:nvPr/>
        </p:nvSpPr>
        <p:spPr>
          <a:xfrm>
            <a:off x="2068083" y="1560941"/>
            <a:ext cx="239276" cy="442110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991228-F68A-11B3-8850-B71B299C1FA1}"/>
              </a:ext>
            </a:extLst>
          </p:cNvPr>
          <p:cNvSpPr txBox="1">
            <a:spLocks/>
          </p:cNvSpPr>
          <p:nvPr/>
        </p:nvSpPr>
        <p:spPr>
          <a:xfrm>
            <a:off x="4946575" y="6114955"/>
            <a:ext cx="405214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2. RESERVE ALLOCATED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2409916" y="5990602"/>
            <a:ext cx="2341542" cy="58110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CF45F-AF2D-CFDC-1080-FBA2842C71CB}"/>
              </a:ext>
            </a:extLst>
          </p:cNvPr>
          <p:cNvCxnSpPr/>
          <p:nvPr/>
        </p:nvCxnSpPr>
        <p:spPr>
          <a:xfrm>
            <a:off x="0" y="6580263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824697F-F6F5-A8A0-E81D-0084FF8CF8C8}"/>
              </a:ext>
            </a:extLst>
          </p:cNvPr>
          <p:cNvSpPr/>
          <p:nvPr/>
        </p:nvSpPr>
        <p:spPr>
          <a:xfrm>
            <a:off x="2409898" y="4042161"/>
            <a:ext cx="2341541" cy="193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510B94-5264-C03B-F235-2E26739F45FE}"/>
              </a:ext>
            </a:extLst>
          </p:cNvPr>
          <p:cNvSpPr txBox="1">
            <a:spLocks/>
          </p:cNvSpPr>
          <p:nvPr/>
        </p:nvSpPr>
        <p:spPr>
          <a:xfrm>
            <a:off x="4946576" y="4861348"/>
            <a:ext cx="4505073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3. SLOW MOVERS (&lt;1/Mo)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5CE90E-0AE6-83DD-4DF2-1D6C60AEE440}"/>
              </a:ext>
            </a:extLst>
          </p:cNvPr>
          <p:cNvSpPr txBox="1">
            <a:spLocks/>
          </p:cNvSpPr>
          <p:nvPr/>
        </p:nvSpPr>
        <p:spPr>
          <a:xfrm>
            <a:off x="2496863" y="4584349"/>
            <a:ext cx="2254576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42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0791A6B-6D13-1C2A-29AA-BA7083598AFA}"/>
              </a:ext>
            </a:extLst>
          </p:cNvPr>
          <p:cNvSpPr txBox="1">
            <a:spLocks/>
          </p:cNvSpPr>
          <p:nvPr/>
        </p:nvSpPr>
        <p:spPr>
          <a:xfrm>
            <a:off x="4946576" y="743320"/>
            <a:ext cx="318902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1. NON-STOCK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31174E-FC17-1749-501C-8AFD372BBAD7}"/>
              </a:ext>
            </a:extLst>
          </p:cNvPr>
          <p:cNvGrpSpPr/>
          <p:nvPr/>
        </p:nvGrpSpPr>
        <p:grpSpPr>
          <a:xfrm>
            <a:off x="10280591" y="4650803"/>
            <a:ext cx="1911409" cy="1863005"/>
            <a:chOff x="10280591" y="4584348"/>
            <a:chExt cx="1911409" cy="1863005"/>
          </a:xfrm>
        </p:grpSpPr>
        <p:pic>
          <p:nvPicPr>
            <p:cNvPr id="9" name="Picture 32" descr="How to successfully analyze data?">
              <a:extLst>
                <a:ext uri="{FF2B5EF4-FFF2-40B4-BE49-F238E27FC236}">
                  <a16:creationId xmlns:a16="http://schemas.microsoft.com/office/drawing/2014/main" id="{3F58F7D5-9480-44F6-D83D-BEBFAF4FCF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5" t="10839"/>
            <a:stretch/>
          </p:blipFill>
          <p:spPr bwMode="auto">
            <a:xfrm>
              <a:off x="10280591" y="4584348"/>
              <a:ext cx="1911409" cy="186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28282C-5BB6-BE2A-FD2F-EE66497DF083}"/>
                </a:ext>
              </a:extLst>
            </p:cNvPr>
            <p:cNvSpPr/>
            <p:nvPr/>
          </p:nvSpPr>
          <p:spPr>
            <a:xfrm>
              <a:off x="10605330" y="505492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CCECEEB-37F0-5FBD-582E-FFCF57294902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097800"/>
              <a:ext cx="630885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9C382BB-399C-66C6-046E-320054DC7865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561718"/>
              <a:ext cx="672523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7629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8FCEAA-F11E-AB47-B2E6-220A21EF78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8FCEAA-F11E-AB47-B2E6-220A21EF7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8B3C2E1-CA0D-5F44-BA52-F44C90B4501A}"/>
              </a:ext>
            </a:extLst>
          </p:cNvPr>
          <p:cNvSpPr txBox="1">
            <a:spLocks/>
          </p:cNvSpPr>
          <p:nvPr/>
        </p:nvSpPr>
        <p:spPr>
          <a:xfrm>
            <a:off x="0" y="1542877"/>
            <a:ext cx="12183453" cy="2437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Selling Generates Revenue</a:t>
            </a:r>
            <a:r>
              <a:rPr lang="en-US" sz="6000" b="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en-US" sz="7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Buying Generates Profit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7E527-7D3A-9CFE-CFF1-A44B2AEDBF7C}"/>
              </a:ext>
            </a:extLst>
          </p:cNvPr>
          <p:cNvSpPr txBox="1">
            <a:spLocks/>
          </p:cNvSpPr>
          <p:nvPr/>
        </p:nvSpPr>
        <p:spPr>
          <a:xfrm>
            <a:off x="0" y="5489292"/>
            <a:ext cx="1218345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Foundational Belief in Wholesale/Retail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564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3. SLOW MOVER MGMT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EX:  FORECAST &lt; 1/MO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996758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AC6B74E-52FA-F3F4-216E-AB0943AB3EBD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SLOW MOVERS % OF TOTAL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95A47C-011F-902C-0323-F2A08606F5D3}"/>
              </a:ext>
            </a:extLst>
          </p:cNvPr>
          <p:cNvCxnSpPr/>
          <p:nvPr/>
        </p:nvCxnSpPr>
        <p:spPr>
          <a:xfrm>
            <a:off x="340407" y="3896367"/>
            <a:ext cx="115111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00839E7-77DB-B37C-3709-1C7E3CFEFF42}"/>
              </a:ext>
            </a:extLst>
          </p:cNvPr>
          <p:cNvSpPr txBox="1">
            <a:spLocks/>
          </p:cNvSpPr>
          <p:nvPr/>
        </p:nvSpPr>
        <p:spPr>
          <a:xfrm>
            <a:off x="-199403" y="3508569"/>
            <a:ext cx="1093863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42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2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782256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F992FF-724A-B8D1-C66F-AF2C1707E6E3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3. SLOW MOVER MGMT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81323-A2AA-921C-5F52-6E23B54BA72C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EX:  FORECAST &lt; 1/MO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90304-49A1-A971-3F91-CB49D6D9844E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SLOW MOVERS % OF TOTAL</a:t>
            </a:r>
          </a:p>
        </p:txBody>
      </p:sp>
    </p:spTree>
    <p:extLst>
      <p:ext uri="{BB962C8B-B14F-4D97-AF65-F5344CB8AC3E}">
        <p14:creationId xmlns:p14="http://schemas.microsoft.com/office/powerpoint/2010/main" val="183900076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363158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E8229E-8F6D-5E5E-0ABF-D87D5892D262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3. SLOW MOVER MGMT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22FC8-158B-8947-13C8-B3183393D4E5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EX:  FORECAST &lt; 1/MO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FC699-C9AD-6670-1493-A8C34E43FE67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SLOW MOVERS % OF TOTAL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0F47E0-4171-AA13-31D3-115D2DDE60FD}"/>
              </a:ext>
            </a:extLst>
          </p:cNvPr>
          <p:cNvCxnSpPr/>
          <p:nvPr/>
        </p:nvCxnSpPr>
        <p:spPr>
          <a:xfrm>
            <a:off x="366045" y="3349950"/>
            <a:ext cx="1145991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B22833-DA24-8FD7-E106-99F94B0C2AD3}"/>
              </a:ext>
            </a:extLst>
          </p:cNvPr>
          <p:cNvSpPr txBox="1"/>
          <p:nvPr/>
        </p:nvSpPr>
        <p:spPr>
          <a:xfrm>
            <a:off x="4930351" y="3461050"/>
            <a:ext cx="695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94642784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173343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173343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173342" y="43155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173343" y="5990602"/>
            <a:ext cx="2341542" cy="58110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CF45F-AF2D-CFDC-1080-FBA2842C71CB}"/>
              </a:ext>
            </a:extLst>
          </p:cNvPr>
          <p:cNvCxnSpPr/>
          <p:nvPr/>
        </p:nvCxnSpPr>
        <p:spPr>
          <a:xfrm>
            <a:off x="0" y="6580263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824697F-F6F5-A8A0-E81D-0084FF8CF8C8}"/>
              </a:ext>
            </a:extLst>
          </p:cNvPr>
          <p:cNvSpPr/>
          <p:nvPr/>
        </p:nvSpPr>
        <p:spPr>
          <a:xfrm>
            <a:off x="173325" y="4042161"/>
            <a:ext cx="2341541" cy="193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5CE90E-0AE6-83DD-4DF2-1D6C60AEE440}"/>
              </a:ext>
            </a:extLst>
          </p:cNvPr>
          <p:cNvSpPr txBox="1">
            <a:spLocks/>
          </p:cNvSpPr>
          <p:nvPr/>
        </p:nvSpPr>
        <p:spPr>
          <a:xfrm>
            <a:off x="216807" y="4147825"/>
            <a:ext cx="2254576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42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29A95A-D85A-5185-BF2B-6599EB516734}"/>
              </a:ext>
            </a:extLst>
          </p:cNvPr>
          <p:cNvSpPr txBox="1">
            <a:spLocks/>
          </p:cNvSpPr>
          <p:nvPr/>
        </p:nvSpPr>
        <p:spPr>
          <a:xfrm>
            <a:off x="173325" y="4861662"/>
            <a:ext cx="2430559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SLOW MOVERS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(&lt;1/Mo)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3EC445-1604-AAD0-0A7B-484AEC42E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4" t="32883" r="6256" b="3243"/>
          <a:stretch/>
        </p:blipFill>
        <p:spPr>
          <a:xfrm>
            <a:off x="2535926" y="1846819"/>
            <a:ext cx="9656074" cy="46020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561A10-BE08-26E4-CBE1-CEBA3C54E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67" t="24533" r="1454" b="56902"/>
          <a:stretch/>
        </p:blipFill>
        <p:spPr>
          <a:xfrm>
            <a:off x="6423060" y="407437"/>
            <a:ext cx="4802660" cy="11976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77751A-FA44-2895-27C2-040D86779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0" t="24816" r="63034" b="66779"/>
          <a:stretch/>
        </p:blipFill>
        <p:spPr>
          <a:xfrm>
            <a:off x="3623498" y="407436"/>
            <a:ext cx="2799560" cy="11976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DA41C7-80F8-4923-22E9-6EB2EDBE9588}"/>
              </a:ext>
            </a:extLst>
          </p:cNvPr>
          <p:cNvSpPr/>
          <p:nvPr/>
        </p:nvSpPr>
        <p:spPr>
          <a:xfrm>
            <a:off x="3623498" y="427286"/>
            <a:ext cx="7602222" cy="11777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322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2409915" y="43155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4377B5-C01A-1493-FEFF-0331F612D098}"/>
              </a:ext>
            </a:extLst>
          </p:cNvPr>
          <p:cNvSpPr txBox="1">
            <a:spLocks/>
          </p:cNvSpPr>
          <p:nvPr/>
        </p:nvSpPr>
        <p:spPr>
          <a:xfrm rot="16200000">
            <a:off x="787924" y="518546"/>
            <a:ext cx="161439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2E156D-5053-8648-4624-E753C99B42D9}"/>
              </a:ext>
            </a:extLst>
          </p:cNvPr>
          <p:cNvSpPr/>
          <p:nvPr/>
        </p:nvSpPr>
        <p:spPr>
          <a:xfrm>
            <a:off x="2050991" y="431559"/>
            <a:ext cx="256368" cy="11293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35DAE0-3079-1DCF-61E9-20EDFF2A05DD}"/>
              </a:ext>
            </a:extLst>
          </p:cNvPr>
          <p:cNvSpPr txBox="1">
            <a:spLocks/>
          </p:cNvSpPr>
          <p:nvPr/>
        </p:nvSpPr>
        <p:spPr>
          <a:xfrm rot="16200000">
            <a:off x="-300569" y="3664670"/>
            <a:ext cx="428998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87C25B3-A49B-8673-E905-8957CAB5FAD9}"/>
              </a:ext>
            </a:extLst>
          </p:cNvPr>
          <p:cNvSpPr/>
          <p:nvPr/>
        </p:nvSpPr>
        <p:spPr>
          <a:xfrm>
            <a:off x="2068083" y="1560941"/>
            <a:ext cx="239276" cy="442110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2409916" y="5990602"/>
            <a:ext cx="2341542" cy="58110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CF45F-AF2D-CFDC-1080-FBA2842C71CB}"/>
              </a:ext>
            </a:extLst>
          </p:cNvPr>
          <p:cNvCxnSpPr/>
          <p:nvPr/>
        </p:nvCxnSpPr>
        <p:spPr>
          <a:xfrm>
            <a:off x="0" y="6580263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824697F-F6F5-A8A0-E81D-0084FF8CF8C8}"/>
              </a:ext>
            </a:extLst>
          </p:cNvPr>
          <p:cNvSpPr/>
          <p:nvPr/>
        </p:nvSpPr>
        <p:spPr>
          <a:xfrm>
            <a:off x="2409898" y="4042161"/>
            <a:ext cx="2341541" cy="193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510B94-5264-C03B-F235-2E26739F45FE}"/>
              </a:ext>
            </a:extLst>
          </p:cNvPr>
          <p:cNvSpPr txBox="1">
            <a:spLocks/>
          </p:cNvSpPr>
          <p:nvPr/>
        </p:nvSpPr>
        <p:spPr>
          <a:xfrm>
            <a:off x="4946576" y="4861348"/>
            <a:ext cx="334143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3. SLOW MOVERS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ADC34-1CA2-FFAB-3462-FBA1D0545A84}"/>
              </a:ext>
            </a:extLst>
          </p:cNvPr>
          <p:cNvSpPr/>
          <p:nvPr/>
        </p:nvSpPr>
        <p:spPr>
          <a:xfrm>
            <a:off x="2418421" y="3554335"/>
            <a:ext cx="2332994" cy="4830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11B828-0425-AAF3-691F-0E1701A9C3A3}"/>
              </a:ext>
            </a:extLst>
          </p:cNvPr>
          <p:cNvSpPr txBox="1">
            <a:spLocks/>
          </p:cNvSpPr>
          <p:nvPr/>
        </p:nvSpPr>
        <p:spPr>
          <a:xfrm>
            <a:off x="4946575" y="3653466"/>
            <a:ext cx="378722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4. MANUAL MINIMUMS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D114BC-8457-2697-5EF6-5E5D1D7C758E}"/>
              </a:ext>
            </a:extLst>
          </p:cNvPr>
          <p:cNvSpPr txBox="1">
            <a:spLocks/>
          </p:cNvSpPr>
          <p:nvPr/>
        </p:nvSpPr>
        <p:spPr>
          <a:xfrm>
            <a:off x="2409898" y="3546546"/>
            <a:ext cx="2350022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6FF7F0-78F4-D1F1-E1B4-DEB75409CA18}"/>
              </a:ext>
            </a:extLst>
          </p:cNvPr>
          <p:cNvSpPr txBox="1">
            <a:spLocks/>
          </p:cNvSpPr>
          <p:nvPr/>
        </p:nvSpPr>
        <p:spPr>
          <a:xfrm>
            <a:off x="4946575" y="743320"/>
            <a:ext cx="256517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1. NON-STOCK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71890D-39B3-9382-091E-3A3E6127F441}"/>
              </a:ext>
            </a:extLst>
          </p:cNvPr>
          <p:cNvGrpSpPr/>
          <p:nvPr/>
        </p:nvGrpSpPr>
        <p:grpSpPr>
          <a:xfrm>
            <a:off x="10280591" y="4650803"/>
            <a:ext cx="1911409" cy="1863005"/>
            <a:chOff x="10280591" y="4584348"/>
            <a:chExt cx="1911409" cy="1863005"/>
          </a:xfrm>
        </p:grpSpPr>
        <p:pic>
          <p:nvPicPr>
            <p:cNvPr id="17" name="Picture 32" descr="How to successfully analyze data?">
              <a:extLst>
                <a:ext uri="{FF2B5EF4-FFF2-40B4-BE49-F238E27FC236}">
                  <a16:creationId xmlns:a16="http://schemas.microsoft.com/office/drawing/2014/main" id="{E655DDD9-95F3-11ED-1115-2BA5E86EA5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5" t="10839"/>
            <a:stretch/>
          </p:blipFill>
          <p:spPr bwMode="auto">
            <a:xfrm>
              <a:off x="10280591" y="4584348"/>
              <a:ext cx="1911409" cy="186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2FA6A2-D5AB-BED5-6F31-8A950A318CF7}"/>
                </a:ext>
              </a:extLst>
            </p:cNvPr>
            <p:cNvSpPr/>
            <p:nvPr/>
          </p:nvSpPr>
          <p:spPr>
            <a:xfrm>
              <a:off x="10605330" y="505492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80B96131-C3E2-E046-D26B-846515D04A94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097800"/>
              <a:ext cx="630885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CADBBBB1-0253-F327-A56C-BA9594490FEF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561718"/>
              <a:ext cx="672523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85B8894E-7198-4F14-1041-0F7BE28D978A}"/>
              </a:ext>
            </a:extLst>
          </p:cNvPr>
          <p:cNvSpPr txBox="1">
            <a:spLocks/>
          </p:cNvSpPr>
          <p:nvPr/>
        </p:nvSpPr>
        <p:spPr>
          <a:xfrm>
            <a:off x="4946575" y="6114955"/>
            <a:ext cx="405214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2. RESERVE ALLOCATED</a:t>
            </a:r>
          </a:p>
        </p:txBody>
      </p:sp>
    </p:spTree>
    <p:extLst>
      <p:ext uri="{BB962C8B-B14F-4D97-AF65-F5344CB8AC3E}">
        <p14:creationId xmlns:p14="http://schemas.microsoft.com/office/powerpoint/2010/main" val="120046948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4. MANUAL MINIMUMS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441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NOT TRUSTING THE NUMBERS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C6B74E-52FA-F3F4-216E-AB0943AB3EBD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MANUAL MINs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C64CF-CA5A-414E-CFC8-2318B43DE810}"/>
              </a:ext>
            </a:extLst>
          </p:cNvPr>
          <p:cNvSpPr/>
          <p:nvPr/>
        </p:nvSpPr>
        <p:spPr>
          <a:xfrm>
            <a:off x="0" y="2458036"/>
            <a:ext cx="12192000" cy="38231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74FD46-7DBF-3510-4056-B55987B87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954432"/>
              </p:ext>
            </p:extLst>
          </p:nvPr>
        </p:nvGraphicFramePr>
        <p:xfrm>
          <a:off x="121076" y="2359024"/>
          <a:ext cx="12070924" cy="392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89F6BC-B412-0725-4C87-F913B8369D19}"/>
              </a:ext>
            </a:extLst>
          </p:cNvPr>
          <p:cNvCxnSpPr/>
          <p:nvPr/>
        </p:nvCxnSpPr>
        <p:spPr>
          <a:xfrm>
            <a:off x="589660" y="5648769"/>
            <a:ext cx="11459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ownload Master Of Business Administration - Asian Business Woman Png PNG  Image with No Background - PNGkey.com">
            <a:extLst>
              <a:ext uri="{FF2B5EF4-FFF2-40B4-BE49-F238E27FC236}">
                <a16:creationId xmlns:a16="http://schemas.microsoft.com/office/drawing/2014/main" id="{C8667959-23E8-46FB-2418-EE8CB298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8162" y="2936849"/>
            <a:ext cx="961656" cy="14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AI generated Confident Indian Businessman Portrait 36459938 PNG">
            <a:extLst>
              <a:ext uri="{FF2B5EF4-FFF2-40B4-BE49-F238E27FC236}">
                <a16:creationId xmlns:a16="http://schemas.microsoft.com/office/drawing/2014/main" id="{FB6E0DF8-A35F-C079-41EA-FA35AA5C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17" y="2996671"/>
            <a:ext cx="2076141" cy="16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2546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2409915" y="43155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4377B5-C01A-1493-FEFF-0331F612D098}"/>
              </a:ext>
            </a:extLst>
          </p:cNvPr>
          <p:cNvSpPr txBox="1">
            <a:spLocks/>
          </p:cNvSpPr>
          <p:nvPr/>
        </p:nvSpPr>
        <p:spPr>
          <a:xfrm rot="16200000">
            <a:off x="787924" y="518546"/>
            <a:ext cx="161439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2E156D-5053-8648-4624-E753C99B42D9}"/>
              </a:ext>
            </a:extLst>
          </p:cNvPr>
          <p:cNvSpPr/>
          <p:nvPr/>
        </p:nvSpPr>
        <p:spPr>
          <a:xfrm>
            <a:off x="2050991" y="431559"/>
            <a:ext cx="256368" cy="11293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35DAE0-3079-1DCF-61E9-20EDFF2A05DD}"/>
              </a:ext>
            </a:extLst>
          </p:cNvPr>
          <p:cNvSpPr txBox="1">
            <a:spLocks/>
          </p:cNvSpPr>
          <p:nvPr/>
        </p:nvSpPr>
        <p:spPr>
          <a:xfrm rot="16200000">
            <a:off x="-300569" y="3664670"/>
            <a:ext cx="428998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87C25B3-A49B-8673-E905-8957CAB5FAD9}"/>
              </a:ext>
            </a:extLst>
          </p:cNvPr>
          <p:cNvSpPr/>
          <p:nvPr/>
        </p:nvSpPr>
        <p:spPr>
          <a:xfrm>
            <a:off x="2068083" y="1560941"/>
            <a:ext cx="239276" cy="442110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2409916" y="5990602"/>
            <a:ext cx="2341542" cy="58110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CF45F-AF2D-CFDC-1080-FBA2842C71CB}"/>
              </a:ext>
            </a:extLst>
          </p:cNvPr>
          <p:cNvCxnSpPr/>
          <p:nvPr/>
        </p:nvCxnSpPr>
        <p:spPr>
          <a:xfrm>
            <a:off x="0" y="6580263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824697F-F6F5-A8A0-E81D-0084FF8CF8C8}"/>
              </a:ext>
            </a:extLst>
          </p:cNvPr>
          <p:cNvSpPr/>
          <p:nvPr/>
        </p:nvSpPr>
        <p:spPr>
          <a:xfrm>
            <a:off x="2409898" y="4042161"/>
            <a:ext cx="2341541" cy="193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510B94-5264-C03B-F235-2E26739F45FE}"/>
              </a:ext>
            </a:extLst>
          </p:cNvPr>
          <p:cNvSpPr txBox="1">
            <a:spLocks/>
          </p:cNvSpPr>
          <p:nvPr/>
        </p:nvSpPr>
        <p:spPr>
          <a:xfrm>
            <a:off x="4946576" y="4861348"/>
            <a:ext cx="334143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3. SLOW MOVERS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ADC34-1CA2-FFAB-3462-FBA1D0545A84}"/>
              </a:ext>
            </a:extLst>
          </p:cNvPr>
          <p:cNvSpPr/>
          <p:nvPr/>
        </p:nvSpPr>
        <p:spPr>
          <a:xfrm>
            <a:off x="2418421" y="3554335"/>
            <a:ext cx="2332994" cy="4830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11B828-0425-AAF3-691F-0E1701A9C3A3}"/>
              </a:ext>
            </a:extLst>
          </p:cNvPr>
          <p:cNvSpPr txBox="1">
            <a:spLocks/>
          </p:cNvSpPr>
          <p:nvPr/>
        </p:nvSpPr>
        <p:spPr>
          <a:xfrm>
            <a:off x="4946576" y="3653466"/>
            <a:ext cx="3522306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4. MANUAL MINS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7026DA-3EE7-C467-7B03-8AE156E80296}"/>
              </a:ext>
            </a:extLst>
          </p:cNvPr>
          <p:cNvSpPr txBox="1">
            <a:spLocks/>
          </p:cNvSpPr>
          <p:nvPr/>
        </p:nvSpPr>
        <p:spPr>
          <a:xfrm>
            <a:off x="4946575" y="3172241"/>
            <a:ext cx="380431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5. BUY MULTIPLES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07993-F689-EB24-A673-9F9B9BED38EF}"/>
              </a:ext>
            </a:extLst>
          </p:cNvPr>
          <p:cNvSpPr/>
          <p:nvPr/>
        </p:nvSpPr>
        <p:spPr>
          <a:xfrm>
            <a:off x="2409898" y="3106397"/>
            <a:ext cx="2332993" cy="4393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C58A6-A70A-8B30-C8A6-A0A50DE236C1}"/>
              </a:ext>
            </a:extLst>
          </p:cNvPr>
          <p:cNvSpPr txBox="1">
            <a:spLocks/>
          </p:cNvSpPr>
          <p:nvPr/>
        </p:nvSpPr>
        <p:spPr>
          <a:xfrm>
            <a:off x="2401328" y="3085249"/>
            <a:ext cx="2358592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2DC2450-785B-5C19-5987-E68BDC812D40}"/>
              </a:ext>
            </a:extLst>
          </p:cNvPr>
          <p:cNvSpPr txBox="1">
            <a:spLocks/>
          </p:cNvSpPr>
          <p:nvPr/>
        </p:nvSpPr>
        <p:spPr>
          <a:xfrm>
            <a:off x="4946576" y="743320"/>
            <a:ext cx="318902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1. NON-STOCK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557A2-E704-E0EE-E5BE-B919ACB35119}"/>
              </a:ext>
            </a:extLst>
          </p:cNvPr>
          <p:cNvGrpSpPr/>
          <p:nvPr/>
        </p:nvGrpSpPr>
        <p:grpSpPr>
          <a:xfrm>
            <a:off x="10280591" y="4650803"/>
            <a:ext cx="1911409" cy="1863005"/>
            <a:chOff x="10280591" y="4584348"/>
            <a:chExt cx="1911409" cy="1863005"/>
          </a:xfrm>
        </p:grpSpPr>
        <p:pic>
          <p:nvPicPr>
            <p:cNvPr id="19" name="Picture 32" descr="How to successfully analyze data?">
              <a:extLst>
                <a:ext uri="{FF2B5EF4-FFF2-40B4-BE49-F238E27FC236}">
                  <a16:creationId xmlns:a16="http://schemas.microsoft.com/office/drawing/2014/main" id="{8EC72190-5B05-F387-717F-F73937FBE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5" t="10839"/>
            <a:stretch/>
          </p:blipFill>
          <p:spPr bwMode="auto">
            <a:xfrm>
              <a:off x="10280591" y="4584348"/>
              <a:ext cx="1911409" cy="186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A86261-9C1E-3C44-9AD2-D849A2C774DB}"/>
                </a:ext>
              </a:extLst>
            </p:cNvPr>
            <p:cNvSpPr/>
            <p:nvPr/>
          </p:nvSpPr>
          <p:spPr>
            <a:xfrm>
              <a:off x="10605330" y="505492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5F443F9E-4F7E-DDD6-7F59-0D5EFB122967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097800"/>
              <a:ext cx="630885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5259C151-1DB6-FAB6-4C51-3E59689B15EA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561718"/>
              <a:ext cx="672523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8C11F61E-B3DF-A0BA-2813-B906358AB460}"/>
              </a:ext>
            </a:extLst>
          </p:cNvPr>
          <p:cNvSpPr txBox="1">
            <a:spLocks/>
          </p:cNvSpPr>
          <p:nvPr/>
        </p:nvSpPr>
        <p:spPr>
          <a:xfrm>
            <a:off x="4946575" y="6114955"/>
            <a:ext cx="405214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2. RESERVE ALLOCATED</a:t>
            </a:r>
          </a:p>
        </p:txBody>
      </p:sp>
    </p:spTree>
    <p:extLst>
      <p:ext uri="{BB962C8B-B14F-4D97-AF65-F5344CB8AC3E}">
        <p14:creationId xmlns:p14="http://schemas.microsoft.com/office/powerpoint/2010/main" val="398228676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5. BUYING MULTIPLES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8546" y="124419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AVERAGE BUY MULT IN DAYS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C6B74E-52FA-F3F4-216E-AB0943AB3EBD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MANUAL MINs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C64CF-CA5A-414E-CFC8-2318B43DE810}"/>
              </a:ext>
            </a:extLst>
          </p:cNvPr>
          <p:cNvSpPr/>
          <p:nvPr/>
        </p:nvSpPr>
        <p:spPr>
          <a:xfrm>
            <a:off x="0" y="2458036"/>
            <a:ext cx="12192000" cy="38231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74FD46-7DBF-3510-4056-B55987B87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552442"/>
              </p:ext>
            </p:extLst>
          </p:nvPr>
        </p:nvGraphicFramePr>
        <p:xfrm>
          <a:off x="121076" y="2359024"/>
          <a:ext cx="12070924" cy="392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2FDFF1-64B2-2E23-7A73-85696ED7B042}"/>
              </a:ext>
            </a:extLst>
          </p:cNvPr>
          <p:cNvCxnSpPr/>
          <p:nvPr/>
        </p:nvCxnSpPr>
        <p:spPr>
          <a:xfrm>
            <a:off x="420169" y="3503257"/>
            <a:ext cx="115111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A1D29C5-ED33-13E1-92F8-487228A36A72}"/>
              </a:ext>
            </a:extLst>
          </p:cNvPr>
          <p:cNvSpPr txBox="1">
            <a:spLocks/>
          </p:cNvSpPr>
          <p:nvPr/>
        </p:nvSpPr>
        <p:spPr>
          <a:xfrm>
            <a:off x="121076" y="2953230"/>
            <a:ext cx="1093863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Bahnschrift" panose="020B0502040204020203" pitchFamily="34" charset="0"/>
                <a:cs typeface="Segoe UI" panose="020B0502040204020203" pitchFamily="34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19013693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016317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790304-49A1-A971-3F91-CB49D6D9844E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SLOW MOVERS % OF TOTAL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4636A-B1F7-0E30-FC5B-EBE172613BEB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5. BUYING MULTIPLES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179F6-130A-B531-D282-79D26AEBF3A3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AVERAGE BUY MULT IN DAYS</a:t>
            </a:r>
          </a:p>
        </p:txBody>
      </p:sp>
    </p:spTree>
    <p:extLst>
      <p:ext uri="{BB962C8B-B14F-4D97-AF65-F5344CB8AC3E}">
        <p14:creationId xmlns:p14="http://schemas.microsoft.com/office/powerpoint/2010/main" val="320721550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678038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3FC699-C9AD-6670-1493-A8C34E43FE67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SLOW MOVERS % OF TOTAL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A0C03-07AA-3DD3-11A1-82F114D251A5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5. BUYING MULTIPLES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806FB-2025-E3E1-11FB-3D5978FEA641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AVERAGE BUY MULT IN DAYS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218B61-4739-0106-4C7F-C7095084FF0C}"/>
              </a:ext>
            </a:extLst>
          </p:cNvPr>
          <p:cNvCxnSpPr/>
          <p:nvPr/>
        </p:nvCxnSpPr>
        <p:spPr>
          <a:xfrm>
            <a:off x="366045" y="3794333"/>
            <a:ext cx="1145991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ABBE5D-3930-8667-2B4E-2E1AB6D3C83B}"/>
              </a:ext>
            </a:extLst>
          </p:cNvPr>
          <p:cNvSpPr txBox="1"/>
          <p:nvPr/>
        </p:nvSpPr>
        <p:spPr>
          <a:xfrm>
            <a:off x="4947442" y="3070507"/>
            <a:ext cx="695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223139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AD179A-8025-45E2-9179-B509279A31F1}"/>
              </a:ext>
            </a:extLst>
          </p:cNvPr>
          <p:cNvSpPr txBox="1"/>
          <p:nvPr/>
        </p:nvSpPr>
        <p:spPr>
          <a:xfrm>
            <a:off x="364863" y="189305"/>
            <a:ext cx="11530642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YOUR ATMOSPHERE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005011-241A-474C-A248-07422A75082D}"/>
              </a:ext>
            </a:extLst>
          </p:cNvPr>
          <p:cNvSpPr/>
          <p:nvPr/>
        </p:nvSpPr>
        <p:spPr>
          <a:xfrm>
            <a:off x="1711569" y="6757735"/>
            <a:ext cx="10480431" cy="1002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2487A-9769-C1D9-5A5F-CEA0600B7EFA}"/>
              </a:ext>
            </a:extLst>
          </p:cNvPr>
          <p:cNvSpPr txBox="1"/>
          <p:nvPr/>
        </p:nvSpPr>
        <p:spPr>
          <a:xfrm>
            <a:off x="583753" y="1044806"/>
            <a:ext cx="4483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REPLENISHMENT BUYER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LANDING SPOT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KPI of TURNS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VERY LITTLE TRAINING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HIDDEN in CORNER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DEAL NEUTRAL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STUCK ON DEFENSE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STAY OUT OF TROUBLE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50DE0-09D7-64C2-139B-DC4A8B5EB1C5}"/>
              </a:ext>
            </a:extLst>
          </p:cNvPr>
          <p:cNvSpPr txBox="1"/>
          <p:nvPr/>
        </p:nvSpPr>
        <p:spPr>
          <a:xfrm>
            <a:off x="5938629" y="1044806"/>
            <a:ext cx="44839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INVENTORY INVESTOR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CAREER DESTINATION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KPI of NET PROFIT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ONGOING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@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CENTER of THE 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INNER MARGIN SAVVY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PLAYING OFFENSE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 &amp; DELIVER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38506B6-CB95-1684-0209-8AECC19FE093}"/>
              </a:ext>
            </a:extLst>
          </p:cNvPr>
          <p:cNvSpPr/>
          <p:nvPr/>
        </p:nvSpPr>
        <p:spPr>
          <a:xfrm>
            <a:off x="5264206" y="1087536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FA17A5-06EF-EAA0-6372-5F07F2E64D3F}"/>
              </a:ext>
            </a:extLst>
          </p:cNvPr>
          <p:cNvSpPr/>
          <p:nvPr/>
        </p:nvSpPr>
        <p:spPr>
          <a:xfrm>
            <a:off x="5264206" y="1772747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8F52F4AA-D3F4-DFE0-B5BA-1F1A13C40B67}"/>
              </a:ext>
            </a:extLst>
          </p:cNvPr>
          <p:cNvSpPr/>
          <p:nvPr/>
        </p:nvSpPr>
        <p:spPr>
          <a:xfrm>
            <a:off x="5264206" y="2464362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3D8E023A-E9DA-1853-C95B-BEEAA2EF1746}"/>
              </a:ext>
            </a:extLst>
          </p:cNvPr>
          <p:cNvSpPr/>
          <p:nvPr/>
        </p:nvSpPr>
        <p:spPr>
          <a:xfrm>
            <a:off x="5264206" y="3175471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5C84B262-F2B9-2C3B-CF77-9043D5B429F7}"/>
              </a:ext>
            </a:extLst>
          </p:cNvPr>
          <p:cNvSpPr/>
          <p:nvPr/>
        </p:nvSpPr>
        <p:spPr>
          <a:xfrm>
            <a:off x="5264206" y="3860682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BA342FC0-413C-9743-A7B9-FDBE04B316F8}"/>
              </a:ext>
            </a:extLst>
          </p:cNvPr>
          <p:cNvSpPr/>
          <p:nvPr/>
        </p:nvSpPr>
        <p:spPr>
          <a:xfrm>
            <a:off x="5264206" y="4552297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4" name="Arrow: Right 143">
            <a:extLst>
              <a:ext uri="{FF2B5EF4-FFF2-40B4-BE49-F238E27FC236}">
                <a16:creationId xmlns:a16="http://schemas.microsoft.com/office/drawing/2014/main" id="{4601A4DB-CE43-CC51-63BB-A1C65F3D844A}"/>
              </a:ext>
            </a:extLst>
          </p:cNvPr>
          <p:cNvSpPr/>
          <p:nvPr/>
        </p:nvSpPr>
        <p:spPr>
          <a:xfrm>
            <a:off x="5259239" y="5271605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0D807FB5-A692-4CF8-9538-31916D82372B}"/>
              </a:ext>
            </a:extLst>
          </p:cNvPr>
          <p:cNvSpPr/>
          <p:nvPr/>
        </p:nvSpPr>
        <p:spPr>
          <a:xfrm>
            <a:off x="5259239" y="5956816"/>
            <a:ext cx="427290" cy="5019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2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2409915" y="43155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4377B5-C01A-1493-FEFF-0331F612D098}"/>
              </a:ext>
            </a:extLst>
          </p:cNvPr>
          <p:cNvSpPr txBox="1">
            <a:spLocks/>
          </p:cNvSpPr>
          <p:nvPr/>
        </p:nvSpPr>
        <p:spPr>
          <a:xfrm rot="16200000">
            <a:off x="787924" y="518546"/>
            <a:ext cx="161439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2E156D-5053-8648-4624-E753C99B42D9}"/>
              </a:ext>
            </a:extLst>
          </p:cNvPr>
          <p:cNvSpPr/>
          <p:nvPr/>
        </p:nvSpPr>
        <p:spPr>
          <a:xfrm>
            <a:off x="2050991" y="431559"/>
            <a:ext cx="256368" cy="11293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35DAE0-3079-1DCF-61E9-20EDFF2A05DD}"/>
              </a:ext>
            </a:extLst>
          </p:cNvPr>
          <p:cNvSpPr txBox="1">
            <a:spLocks/>
          </p:cNvSpPr>
          <p:nvPr/>
        </p:nvSpPr>
        <p:spPr>
          <a:xfrm rot="16200000">
            <a:off x="-300569" y="3664670"/>
            <a:ext cx="428998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87C25B3-A49B-8673-E905-8957CAB5FAD9}"/>
              </a:ext>
            </a:extLst>
          </p:cNvPr>
          <p:cNvSpPr/>
          <p:nvPr/>
        </p:nvSpPr>
        <p:spPr>
          <a:xfrm>
            <a:off x="2068083" y="1560941"/>
            <a:ext cx="239276" cy="442110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2409916" y="5990602"/>
            <a:ext cx="2341542" cy="58110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CF45F-AF2D-CFDC-1080-FBA2842C71CB}"/>
              </a:ext>
            </a:extLst>
          </p:cNvPr>
          <p:cNvCxnSpPr/>
          <p:nvPr/>
        </p:nvCxnSpPr>
        <p:spPr>
          <a:xfrm>
            <a:off x="0" y="6580263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1510B94-5264-C03B-F235-2E26739F45FE}"/>
              </a:ext>
            </a:extLst>
          </p:cNvPr>
          <p:cNvSpPr txBox="1">
            <a:spLocks/>
          </p:cNvSpPr>
          <p:nvPr/>
        </p:nvSpPr>
        <p:spPr>
          <a:xfrm>
            <a:off x="4946576" y="4861348"/>
            <a:ext cx="334143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3. SLOW MOVERS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ADC34-1CA2-FFAB-3462-FBA1D0545A84}"/>
              </a:ext>
            </a:extLst>
          </p:cNvPr>
          <p:cNvSpPr/>
          <p:nvPr/>
        </p:nvSpPr>
        <p:spPr>
          <a:xfrm>
            <a:off x="2418421" y="3554335"/>
            <a:ext cx="2332994" cy="4830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11B828-0425-AAF3-691F-0E1701A9C3A3}"/>
              </a:ext>
            </a:extLst>
          </p:cNvPr>
          <p:cNvSpPr txBox="1">
            <a:spLocks/>
          </p:cNvSpPr>
          <p:nvPr/>
        </p:nvSpPr>
        <p:spPr>
          <a:xfrm>
            <a:off x="4946576" y="3653466"/>
            <a:ext cx="3197566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4. MANUAL MINS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7026DA-3EE7-C467-7B03-8AE156E80296}"/>
              </a:ext>
            </a:extLst>
          </p:cNvPr>
          <p:cNvSpPr txBox="1">
            <a:spLocks/>
          </p:cNvSpPr>
          <p:nvPr/>
        </p:nvSpPr>
        <p:spPr>
          <a:xfrm>
            <a:off x="4946576" y="3172241"/>
            <a:ext cx="3633402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5. BUY MULTIPLES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07993-F689-EB24-A673-9F9B9BED38EF}"/>
              </a:ext>
            </a:extLst>
          </p:cNvPr>
          <p:cNvSpPr/>
          <p:nvPr/>
        </p:nvSpPr>
        <p:spPr>
          <a:xfrm>
            <a:off x="2409898" y="3106397"/>
            <a:ext cx="2332993" cy="4393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9144D-299A-4B9F-E3EB-EF2D96CE7DDB}"/>
              </a:ext>
            </a:extLst>
          </p:cNvPr>
          <p:cNvSpPr/>
          <p:nvPr/>
        </p:nvSpPr>
        <p:spPr>
          <a:xfrm>
            <a:off x="2409881" y="2702200"/>
            <a:ext cx="2341534" cy="41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767BFD-7BAF-1B45-9BE8-C4C0546E485B}"/>
              </a:ext>
            </a:extLst>
          </p:cNvPr>
          <p:cNvSpPr txBox="1">
            <a:spLocks/>
          </p:cNvSpPr>
          <p:nvPr/>
        </p:nvSpPr>
        <p:spPr>
          <a:xfrm>
            <a:off x="4946575" y="2739305"/>
            <a:ext cx="297537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6. NEW ITEMS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11C3A85-F268-62FF-F1F9-2F481B623C9D}"/>
              </a:ext>
            </a:extLst>
          </p:cNvPr>
          <p:cNvSpPr txBox="1">
            <a:spLocks/>
          </p:cNvSpPr>
          <p:nvPr/>
        </p:nvSpPr>
        <p:spPr>
          <a:xfrm>
            <a:off x="2449739" y="2656206"/>
            <a:ext cx="2293152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EFF62-8E00-0C8B-B841-BA0167F59E3B}"/>
              </a:ext>
            </a:extLst>
          </p:cNvPr>
          <p:cNvSpPr txBox="1">
            <a:spLocks/>
          </p:cNvSpPr>
          <p:nvPr/>
        </p:nvSpPr>
        <p:spPr>
          <a:xfrm>
            <a:off x="4946575" y="743320"/>
            <a:ext cx="389832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1. NON-STOCK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4697F-F6F5-A8A0-E81D-0084FF8CF8C8}"/>
              </a:ext>
            </a:extLst>
          </p:cNvPr>
          <p:cNvSpPr/>
          <p:nvPr/>
        </p:nvSpPr>
        <p:spPr>
          <a:xfrm>
            <a:off x="2409898" y="4042161"/>
            <a:ext cx="2341541" cy="193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4A0BF6-E19F-BE5E-B262-E2E26421B7B8}"/>
              </a:ext>
            </a:extLst>
          </p:cNvPr>
          <p:cNvGrpSpPr/>
          <p:nvPr/>
        </p:nvGrpSpPr>
        <p:grpSpPr>
          <a:xfrm>
            <a:off x="10280591" y="4650803"/>
            <a:ext cx="1911409" cy="1863005"/>
            <a:chOff x="10280591" y="4584348"/>
            <a:chExt cx="1911409" cy="1863005"/>
          </a:xfrm>
        </p:grpSpPr>
        <p:pic>
          <p:nvPicPr>
            <p:cNvPr id="19" name="Picture 32" descr="How to successfully analyze data?">
              <a:extLst>
                <a:ext uri="{FF2B5EF4-FFF2-40B4-BE49-F238E27FC236}">
                  <a16:creationId xmlns:a16="http://schemas.microsoft.com/office/drawing/2014/main" id="{3C0E6E15-0D21-75DB-C524-B79DD0762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5" t="10839"/>
            <a:stretch/>
          </p:blipFill>
          <p:spPr bwMode="auto">
            <a:xfrm>
              <a:off x="10280591" y="4584348"/>
              <a:ext cx="1911409" cy="186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1E63ED5-A324-84FE-AF45-0D95DAB115ED}"/>
                </a:ext>
              </a:extLst>
            </p:cNvPr>
            <p:cNvSpPr/>
            <p:nvPr/>
          </p:nvSpPr>
          <p:spPr>
            <a:xfrm>
              <a:off x="10605330" y="505492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802607D0-724D-CF74-89B0-396C7D05D03C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097800"/>
              <a:ext cx="630885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B07DC153-9C29-34B0-37E4-403EBBC4F5BD}"/>
                </a:ext>
              </a:extLst>
            </p:cNvPr>
            <p:cNvSpPr txBox="1">
              <a:spLocks/>
            </p:cNvSpPr>
            <p:nvPr/>
          </p:nvSpPr>
          <p:spPr>
            <a:xfrm>
              <a:off x="10701759" y="5561718"/>
              <a:ext cx="672523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BAE5B098-4B48-6791-1945-CFB135071579}"/>
              </a:ext>
            </a:extLst>
          </p:cNvPr>
          <p:cNvSpPr txBox="1">
            <a:spLocks/>
          </p:cNvSpPr>
          <p:nvPr/>
        </p:nvSpPr>
        <p:spPr>
          <a:xfrm>
            <a:off x="4946575" y="6114955"/>
            <a:ext cx="405214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2. RESERVE ALLOCATED</a:t>
            </a:r>
          </a:p>
        </p:txBody>
      </p:sp>
    </p:spTree>
    <p:extLst>
      <p:ext uri="{BB962C8B-B14F-4D97-AF65-F5344CB8AC3E}">
        <p14:creationId xmlns:p14="http://schemas.microsoft.com/office/powerpoint/2010/main" val="173161364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0FAF5C-7D89-AE00-4527-3F4F141632DA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C0A8-68E4-DF0A-8668-2C550D88C5B9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6. NEW ITEM MGMT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A77F-42F1-A6AD-303E-86CD30488D92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NEW IN LAST X MONTHS</a:t>
            </a:r>
            <a:endParaRPr lang="en-US" sz="4400" b="1" dirty="0">
              <a:solidFill>
                <a:schemeClr val="accent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02C2A-4D24-5BFB-600B-04F54197C61C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648748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AC6B74E-52FA-F3F4-216E-AB0943AB3EBD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%</a:t>
            </a:r>
            <a:r>
              <a:rPr lang="en-US" sz="2400" b="1" dirty="0">
                <a:solidFill>
                  <a:schemeClr val="accent1"/>
                </a:solidFill>
              </a:rPr>
              <a:t>NEW ITEMS OF TOTAL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95A47C-011F-902C-0323-F2A08606F5D3}"/>
              </a:ext>
            </a:extLst>
          </p:cNvPr>
          <p:cNvCxnSpPr/>
          <p:nvPr/>
        </p:nvCxnSpPr>
        <p:spPr>
          <a:xfrm>
            <a:off x="340407" y="4255293"/>
            <a:ext cx="115111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00839E7-77DB-B37C-3709-1C7E3CFEFF42}"/>
              </a:ext>
            </a:extLst>
          </p:cNvPr>
          <p:cNvSpPr txBox="1">
            <a:spLocks/>
          </p:cNvSpPr>
          <p:nvPr/>
        </p:nvSpPr>
        <p:spPr>
          <a:xfrm>
            <a:off x="-318907" y="4042590"/>
            <a:ext cx="1093863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Bahnschrift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2000" dirty="0"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800" dirty="0"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894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313256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AC6B74E-52FA-F3F4-216E-AB0943AB3EBD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NEW ITEM </a:t>
            </a:r>
            <a:r>
              <a:rPr lang="en-US" sz="2000" b="1" dirty="0">
                <a:solidFill>
                  <a:schemeClr val="accent1"/>
                </a:solidFill>
              </a:rPr>
              <a:t>%</a:t>
            </a:r>
            <a:r>
              <a:rPr lang="en-US" sz="2400" b="1" dirty="0">
                <a:solidFill>
                  <a:schemeClr val="accent1"/>
                </a:solidFill>
              </a:rPr>
              <a:t>INVENTORY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&amp;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91C3D-309F-EA1E-8A15-1C6D2041D927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6A04F-9A44-7E92-FA85-B6C67E7D3170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6. NEW ITEM MGMT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2D431-24D9-C1D7-452B-BA60D2E5B462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INVENTORY vs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SALES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DE48EE-F0D0-17BD-25B1-4B279CA216C1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3F7E43-1345-57A0-B62D-B31BA5A953BC}"/>
              </a:ext>
            </a:extLst>
          </p:cNvPr>
          <p:cNvCxnSpPr/>
          <p:nvPr/>
        </p:nvCxnSpPr>
        <p:spPr>
          <a:xfrm>
            <a:off x="340407" y="4255293"/>
            <a:ext cx="115111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F56478F-31C3-EC6A-C8DD-B63970BF9D70}"/>
              </a:ext>
            </a:extLst>
          </p:cNvPr>
          <p:cNvSpPr txBox="1">
            <a:spLocks/>
          </p:cNvSpPr>
          <p:nvPr/>
        </p:nvSpPr>
        <p:spPr>
          <a:xfrm>
            <a:off x="-318907" y="4042590"/>
            <a:ext cx="1093863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20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800" dirty="0">
              <a:solidFill>
                <a:schemeClr val="accent1"/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CED471-EEB1-89BC-C824-02A83BAB5872}"/>
              </a:ext>
            </a:extLst>
          </p:cNvPr>
          <p:cNvCxnSpPr/>
          <p:nvPr/>
        </p:nvCxnSpPr>
        <p:spPr>
          <a:xfrm>
            <a:off x="340407" y="4997034"/>
            <a:ext cx="1151118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828BB01-BEFA-C8F8-46D0-E5A7C246F21C}"/>
              </a:ext>
            </a:extLst>
          </p:cNvPr>
          <p:cNvSpPr txBox="1">
            <a:spLocks/>
          </p:cNvSpPr>
          <p:nvPr/>
        </p:nvSpPr>
        <p:spPr>
          <a:xfrm>
            <a:off x="-318907" y="4784331"/>
            <a:ext cx="1093863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6304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21F9DA-D1F3-8825-28AF-05A8FEB43779}"/>
              </a:ext>
            </a:extLst>
          </p:cNvPr>
          <p:cNvSpPr/>
          <p:nvPr/>
        </p:nvSpPr>
        <p:spPr>
          <a:xfrm>
            <a:off x="0" y="2539409"/>
            <a:ext cx="12192000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DCB205-45C1-89F1-D849-6833A9C12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641438"/>
              </p:ext>
            </p:extLst>
          </p:nvPr>
        </p:nvGraphicFramePr>
        <p:xfrm>
          <a:off x="121076" y="2452106"/>
          <a:ext cx="12070924" cy="38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802B35B-26DD-D70E-D496-B5D7E46C291B}"/>
              </a:ext>
            </a:extLst>
          </p:cNvPr>
          <p:cNvSpPr/>
          <p:nvPr/>
        </p:nvSpPr>
        <p:spPr>
          <a:xfrm>
            <a:off x="0" y="3606"/>
            <a:ext cx="12192000" cy="2240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49C85-2266-728A-7DB0-2FEFE055F5FF}"/>
              </a:ext>
            </a:extLst>
          </p:cNvPr>
          <p:cNvSpPr txBox="1"/>
          <p:nvPr/>
        </p:nvSpPr>
        <p:spPr>
          <a:xfrm>
            <a:off x="0" y="48152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6. NEW ITEM MGMT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00130-230E-8297-8D19-5FEBCA315C5E}"/>
              </a:ext>
            </a:extLst>
          </p:cNvPr>
          <p:cNvSpPr txBox="1"/>
          <p:nvPr/>
        </p:nvSpPr>
        <p:spPr>
          <a:xfrm>
            <a:off x="0" y="12100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NEW IN LAST X MONTHS</a:t>
            </a:r>
            <a:endParaRPr lang="en-US" sz="4400" b="1" dirty="0">
              <a:solidFill>
                <a:schemeClr val="accent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2C9648-50A8-804A-E505-239C9B20DC46}"/>
              </a:ext>
            </a:extLst>
          </p:cNvPr>
          <p:cNvCxnSpPr/>
          <p:nvPr/>
        </p:nvCxnSpPr>
        <p:spPr>
          <a:xfrm>
            <a:off x="1666430" y="1324596"/>
            <a:ext cx="89389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9BFFCA-EB17-B3FB-A6E8-507E148583E4}"/>
              </a:ext>
            </a:extLst>
          </p:cNvPr>
          <p:cNvSpPr txBox="1"/>
          <p:nvPr/>
        </p:nvSpPr>
        <p:spPr>
          <a:xfrm>
            <a:off x="236571" y="6429591"/>
            <a:ext cx="8651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%</a:t>
            </a:r>
            <a:r>
              <a:rPr lang="en-US" sz="2400" b="1" dirty="0">
                <a:solidFill>
                  <a:schemeClr val="accent1"/>
                </a:solidFill>
              </a:rPr>
              <a:t>NEW ITEMS OF TOTAL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DE076C-2D41-2D82-148D-EEEFFFB9E23F}"/>
              </a:ext>
            </a:extLst>
          </p:cNvPr>
          <p:cNvCxnSpPr/>
          <p:nvPr/>
        </p:nvCxnSpPr>
        <p:spPr>
          <a:xfrm>
            <a:off x="340407" y="4229655"/>
            <a:ext cx="115111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293C9C0-1B2C-C480-7445-29DF04DCD54B}"/>
              </a:ext>
            </a:extLst>
          </p:cNvPr>
          <p:cNvSpPr txBox="1">
            <a:spLocks/>
          </p:cNvSpPr>
          <p:nvPr/>
        </p:nvSpPr>
        <p:spPr>
          <a:xfrm>
            <a:off x="-318907" y="4016952"/>
            <a:ext cx="1093863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Bahnschrift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2000" dirty="0"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800" dirty="0"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5A5F9-D555-C4CE-4593-B5C82A0075C3}"/>
              </a:ext>
            </a:extLst>
          </p:cNvPr>
          <p:cNvSpPr txBox="1"/>
          <p:nvPr/>
        </p:nvSpPr>
        <p:spPr>
          <a:xfrm>
            <a:off x="4930350" y="3801508"/>
            <a:ext cx="695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72797450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D249C0-8A15-4548-3197-60CE1A1C6D6F}"/>
              </a:ext>
            </a:extLst>
          </p:cNvPr>
          <p:cNvCxnSpPr>
            <a:cxnSpLocks/>
          </p:cNvCxnSpPr>
          <p:nvPr/>
        </p:nvCxnSpPr>
        <p:spPr>
          <a:xfrm>
            <a:off x="2230452" y="1897166"/>
            <a:ext cx="2702272" cy="382831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9A1742-5C08-291B-FCC9-93739E3815C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230452" y="1124442"/>
            <a:ext cx="2709023" cy="66162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D94B6B-BAA6-F658-1278-691EEF28E287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98819" y="3036469"/>
            <a:ext cx="2640622" cy="154153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4564AB-634F-F68A-F2C7-E02176DB5A81}"/>
              </a:ext>
            </a:extLst>
          </p:cNvPr>
          <p:cNvCxnSpPr>
            <a:cxnSpLocks/>
          </p:cNvCxnSpPr>
          <p:nvPr/>
        </p:nvCxnSpPr>
        <p:spPr>
          <a:xfrm flipH="1" flipV="1">
            <a:off x="7280895" y="2998352"/>
            <a:ext cx="2085296" cy="1419824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E1B56C-2EB7-5400-4DC3-631121F04DBF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7281018" y="4495088"/>
            <a:ext cx="2085173" cy="19142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F3B601-F15B-C272-EFF4-B2E964E2332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7280975" y="3924036"/>
            <a:ext cx="2085216" cy="49414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F500F4-50FA-9DCF-0C2C-689F18D02F8B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7272451" y="2102818"/>
            <a:ext cx="1965553" cy="135146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4939476" y="55547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4871103" y="128054"/>
            <a:ext cx="2409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4939475" y="55974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4939476" y="6118792"/>
            <a:ext cx="2341542" cy="58110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4697F-F6F5-A8A0-E81D-0084FF8CF8C8}"/>
              </a:ext>
            </a:extLst>
          </p:cNvPr>
          <p:cNvSpPr/>
          <p:nvPr/>
        </p:nvSpPr>
        <p:spPr>
          <a:xfrm>
            <a:off x="4939458" y="4174100"/>
            <a:ext cx="2341541" cy="1936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ADC34-1CA2-FFAB-3462-FBA1D0545A84}"/>
              </a:ext>
            </a:extLst>
          </p:cNvPr>
          <p:cNvSpPr/>
          <p:nvPr/>
        </p:nvSpPr>
        <p:spPr>
          <a:xfrm>
            <a:off x="4947981" y="3682525"/>
            <a:ext cx="2332994" cy="4830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07993-F689-EB24-A673-9F9B9BED38EF}"/>
              </a:ext>
            </a:extLst>
          </p:cNvPr>
          <p:cNvSpPr/>
          <p:nvPr/>
        </p:nvSpPr>
        <p:spPr>
          <a:xfrm>
            <a:off x="4939458" y="3234587"/>
            <a:ext cx="2332993" cy="4393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9144D-299A-4B9F-E3EB-EF2D96CE7DDB}"/>
              </a:ext>
            </a:extLst>
          </p:cNvPr>
          <p:cNvSpPr/>
          <p:nvPr/>
        </p:nvSpPr>
        <p:spPr>
          <a:xfrm>
            <a:off x="4939441" y="2830390"/>
            <a:ext cx="2341534" cy="412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7F2592A-C668-6275-62C5-D780131FCFAA}"/>
              </a:ext>
            </a:extLst>
          </p:cNvPr>
          <p:cNvSpPr txBox="1">
            <a:spLocks/>
          </p:cNvSpPr>
          <p:nvPr/>
        </p:nvSpPr>
        <p:spPr>
          <a:xfrm>
            <a:off x="4994656" y="6260237"/>
            <a:ext cx="196019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CUST RESERVE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92A6A91-8300-10BD-7A9C-7D3537BDE7C9}"/>
              </a:ext>
            </a:extLst>
          </p:cNvPr>
          <p:cNvSpPr txBox="1">
            <a:spLocks/>
          </p:cNvSpPr>
          <p:nvPr/>
        </p:nvSpPr>
        <p:spPr>
          <a:xfrm>
            <a:off x="5005642" y="4989538"/>
            <a:ext cx="234154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SLOW MOVERS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A65E4635-B231-1641-DD4D-1B3D17EF8F22}"/>
              </a:ext>
            </a:extLst>
          </p:cNvPr>
          <p:cNvSpPr txBox="1">
            <a:spLocks/>
          </p:cNvSpPr>
          <p:nvPr/>
        </p:nvSpPr>
        <p:spPr>
          <a:xfrm>
            <a:off x="5022734" y="3790202"/>
            <a:ext cx="217994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MANUAL MINS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02DA88D-7C57-BF49-269B-0B469C80DB36}"/>
              </a:ext>
            </a:extLst>
          </p:cNvPr>
          <p:cNvSpPr txBox="1">
            <a:spLocks/>
          </p:cNvSpPr>
          <p:nvPr/>
        </p:nvSpPr>
        <p:spPr>
          <a:xfrm>
            <a:off x="5015896" y="3326069"/>
            <a:ext cx="242600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BUY MULTIPLES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4AF56A49-8112-6913-A7D7-36E2B970E275}"/>
              </a:ext>
            </a:extLst>
          </p:cNvPr>
          <p:cNvSpPr txBox="1">
            <a:spLocks/>
          </p:cNvSpPr>
          <p:nvPr/>
        </p:nvSpPr>
        <p:spPr>
          <a:xfrm>
            <a:off x="5024932" y="2893133"/>
            <a:ext cx="210083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NEW ITEMS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F415892E-7A4B-6323-A97E-939E5DE12822}"/>
              </a:ext>
            </a:extLst>
          </p:cNvPr>
          <p:cNvSpPr txBox="1">
            <a:spLocks/>
          </p:cNvSpPr>
          <p:nvPr/>
        </p:nvSpPr>
        <p:spPr>
          <a:xfrm>
            <a:off x="5055537" y="967860"/>
            <a:ext cx="210083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NON-STOCK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0E52E591-168C-799F-3DE5-7E1286F15557}"/>
              </a:ext>
            </a:extLst>
          </p:cNvPr>
          <p:cNvSpPr txBox="1">
            <a:spLocks/>
          </p:cNvSpPr>
          <p:nvPr/>
        </p:nvSpPr>
        <p:spPr>
          <a:xfrm>
            <a:off x="5016387" y="2102818"/>
            <a:ext cx="213143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BASE REPLENISH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3AD735-5551-EFCB-BBE4-F9FBE98D6C6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427006" y="1124442"/>
            <a:ext cx="2512469" cy="304110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58BFB3-6B0F-C8CE-6B5F-D074E5D96BB5}"/>
              </a:ext>
            </a:extLst>
          </p:cNvPr>
          <p:cNvCxnSpPr>
            <a:cxnSpLocks/>
          </p:cNvCxnSpPr>
          <p:nvPr/>
        </p:nvCxnSpPr>
        <p:spPr>
          <a:xfrm flipH="1" flipV="1">
            <a:off x="7315234" y="1098273"/>
            <a:ext cx="2050957" cy="339681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EB14C4A-B299-A4DD-9B72-93F7D3258933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7280999" y="4418176"/>
            <a:ext cx="2085192" cy="723993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800827-AD76-032E-0B3D-EE4B70C013D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427006" y="4578004"/>
            <a:ext cx="2512452" cy="564165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A5BB2141-B74B-1FC8-424D-3C37A124DF3D}"/>
              </a:ext>
            </a:extLst>
          </p:cNvPr>
          <p:cNvSpPr txBox="1">
            <a:spLocks/>
          </p:cNvSpPr>
          <p:nvPr/>
        </p:nvSpPr>
        <p:spPr>
          <a:xfrm>
            <a:off x="6592261" y="943026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9CAAC0F-3D1F-08D9-763A-853A0E4E2310}"/>
              </a:ext>
            </a:extLst>
          </p:cNvPr>
          <p:cNvSpPr txBox="1">
            <a:spLocks/>
          </p:cNvSpPr>
          <p:nvPr/>
        </p:nvSpPr>
        <p:spPr>
          <a:xfrm>
            <a:off x="6513324" y="2880789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9AB0967-B0E2-C702-658A-1805366B1639}"/>
              </a:ext>
            </a:extLst>
          </p:cNvPr>
          <p:cNvSpPr txBox="1">
            <a:spLocks/>
          </p:cNvSpPr>
          <p:nvPr/>
        </p:nvSpPr>
        <p:spPr>
          <a:xfrm>
            <a:off x="6933015" y="3308293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CADA3DD-41C7-B799-8539-FBA349D30FFF}"/>
              </a:ext>
            </a:extLst>
          </p:cNvPr>
          <p:cNvSpPr txBox="1">
            <a:spLocks/>
          </p:cNvSpPr>
          <p:nvPr/>
        </p:nvSpPr>
        <p:spPr>
          <a:xfrm>
            <a:off x="6828660" y="3761960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910E34A-5F34-45A9-D2A3-56BAE3652448}"/>
              </a:ext>
            </a:extLst>
          </p:cNvPr>
          <p:cNvSpPr txBox="1">
            <a:spLocks/>
          </p:cNvSpPr>
          <p:nvPr/>
        </p:nvSpPr>
        <p:spPr>
          <a:xfrm>
            <a:off x="6762437" y="4964431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42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7B993ED8-7C96-DE09-5D10-3B507FBA8E4B}"/>
              </a:ext>
            </a:extLst>
          </p:cNvPr>
          <p:cNvSpPr txBox="1">
            <a:spLocks/>
          </p:cNvSpPr>
          <p:nvPr/>
        </p:nvSpPr>
        <p:spPr>
          <a:xfrm>
            <a:off x="6731269" y="6231922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69B5-9180-A2B6-9327-A2A5A8F76E86}"/>
              </a:ext>
            </a:extLst>
          </p:cNvPr>
          <p:cNvSpPr txBox="1"/>
          <p:nvPr/>
        </p:nvSpPr>
        <p:spPr>
          <a:xfrm>
            <a:off x="846035" y="2920278"/>
            <a:ext cx="272610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INVENTORY ANALYST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AKA: BUYER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18C09-CEB1-8D9D-ABD1-320DB2B10BA3}"/>
              </a:ext>
            </a:extLst>
          </p:cNvPr>
          <p:cNvSpPr txBox="1"/>
          <p:nvPr/>
        </p:nvSpPr>
        <p:spPr>
          <a:xfrm>
            <a:off x="1176790" y="6021829"/>
            <a:ext cx="2055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PRODUCT MGR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B86D4-8768-B047-3F40-1C54EACD545E}"/>
              </a:ext>
            </a:extLst>
          </p:cNvPr>
          <p:cNvSpPr txBox="1"/>
          <p:nvPr/>
        </p:nvSpPr>
        <p:spPr>
          <a:xfrm>
            <a:off x="8635642" y="2924081"/>
            <a:ext cx="194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39853-137B-A74C-23D0-288F0CFF8879}"/>
              </a:ext>
            </a:extLst>
          </p:cNvPr>
          <p:cNvSpPr txBox="1"/>
          <p:nvPr/>
        </p:nvSpPr>
        <p:spPr>
          <a:xfrm>
            <a:off x="8738195" y="6031358"/>
            <a:ext cx="194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STORE MGR</a:t>
            </a:r>
          </a:p>
        </p:txBody>
      </p:sp>
      <p:pic>
        <p:nvPicPr>
          <p:cNvPr id="12" name="Picture 6" descr="Frontier® Internet Service for Business | 855-339-1715">
            <a:extLst>
              <a:ext uri="{FF2B5EF4-FFF2-40B4-BE49-F238E27FC236}">
                <a16:creationId xmlns:a16="http://schemas.microsoft.com/office/drawing/2014/main" id="{A0BF8A7B-5874-FE7D-B797-C42948132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4" r="17383"/>
          <a:stretch/>
        </p:blipFill>
        <p:spPr bwMode="auto">
          <a:xfrm>
            <a:off x="8480385" y="697296"/>
            <a:ext cx="1997322" cy="22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inding My Black Business Black Entrepreneur Private Emotional Wellness  Consulting">
            <a:extLst>
              <a:ext uri="{FF2B5EF4-FFF2-40B4-BE49-F238E27FC236}">
                <a16:creationId xmlns:a16="http://schemas.microsoft.com/office/drawing/2014/main" id="{1E185982-20AA-5F22-738E-7275232E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4" y="3821782"/>
            <a:ext cx="2266351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ownload Business Women Png - Happy Business Woman Png PNG Image with No  Background - PNGkey.com">
            <a:extLst>
              <a:ext uri="{FF2B5EF4-FFF2-40B4-BE49-F238E27FC236}">
                <a16:creationId xmlns:a16="http://schemas.microsoft.com/office/drawing/2014/main" id="{17B18BC5-50EF-4C34-01C3-EEC6CE7C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5438" y="753411"/>
            <a:ext cx="1842166" cy="22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ownload Master Of Business Administration - Asian Business Woman Png PNG  Image with No Background - PNGkey.com">
            <a:extLst>
              <a:ext uri="{FF2B5EF4-FFF2-40B4-BE49-F238E27FC236}">
                <a16:creationId xmlns:a16="http://schemas.microsoft.com/office/drawing/2014/main" id="{D20B2462-22ED-2E44-1269-1144EA42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5551" y="3810894"/>
            <a:ext cx="1534716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7784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D249C0-8A15-4548-3197-60CE1A1C6D6F}"/>
              </a:ext>
            </a:extLst>
          </p:cNvPr>
          <p:cNvCxnSpPr>
            <a:cxnSpLocks/>
          </p:cNvCxnSpPr>
          <p:nvPr/>
        </p:nvCxnSpPr>
        <p:spPr>
          <a:xfrm>
            <a:off x="2230452" y="1897166"/>
            <a:ext cx="2702272" cy="382831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9A1742-5C08-291B-FCC9-93739E3815C5}"/>
              </a:ext>
            </a:extLst>
          </p:cNvPr>
          <p:cNvCxnSpPr>
            <a:cxnSpLocks/>
          </p:cNvCxnSpPr>
          <p:nvPr/>
        </p:nvCxnSpPr>
        <p:spPr>
          <a:xfrm>
            <a:off x="2230452" y="1786071"/>
            <a:ext cx="2775592" cy="666572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D94B6B-BAA6-F658-1278-691EEF28E287}"/>
              </a:ext>
            </a:extLst>
          </p:cNvPr>
          <p:cNvCxnSpPr>
            <a:cxnSpLocks/>
          </p:cNvCxnSpPr>
          <p:nvPr/>
        </p:nvCxnSpPr>
        <p:spPr>
          <a:xfrm flipV="1">
            <a:off x="2298819" y="3036469"/>
            <a:ext cx="2640622" cy="154153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4564AB-634F-F68A-F2C7-E02176DB5A81}"/>
              </a:ext>
            </a:extLst>
          </p:cNvPr>
          <p:cNvCxnSpPr>
            <a:cxnSpLocks/>
          </p:cNvCxnSpPr>
          <p:nvPr/>
        </p:nvCxnSpPr>
        <p:spPr>
          <a:xfrm flipH="1" flipV="1">
            <a:off x="7280895" y="2998352"/>
            <a:ext cx="2085296" cy="1419824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E1B56C-2EB7-5400-4DC3-631121F04DBF}"/>
              </a:ext>
            </a:extLst>
          </p:cNvPr>
          <p:cNvCxnSpPr>
            <a:cxnSpLocks/>
          </p:cNvCxnSpPr>
          <p:nvPr/>
        </p:nvCxnSpPr>
        <p:spPr>
          <a:xfrm flipH="1">
            <a:off x="7281018" y="4495088"/>
            <a:ext cx="2085173" cy="19142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F3B601-F15B-C272-EFF4-B2E964E23327}"/>
              </a:ext>
            </a:extLst>
          </p:cNvPr>
          <p:cNvCxnSpPr>
            <a:cxnSpLocks/>
          </p:cNvCxnSpPr>
          <p:nvPr/>
        </p:nvCxnSpPr>
        <p:spPr>
          <a:xfrm flipH="1" flipV="1">
            <a:off x="7280975" y="3924036"/>
            <a:ext cx="2085216" cy="49414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F500F4-50FA-9DCF-0C2C-689F18D02F8B}"/>
              </a:ext>
            </a:extLst>
          </p:cNvPr>
          <p:cNvCxnSpPr>
            <a:cxnSpLocks/>
          </p:cNvCxnSpPr>
          <p:nvPr/>
        </p:nvCxnSpPr>
        <p:spPr>
          <a:xfrm flipH="1">
            <a:off x="7272451" y="2102818"/>
            <a:ext cx="1965553" cy="135146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3AD735-5551-EFCB-BBE4-F9FBE98D6C6B}"/>
              </a:ext>
            </a:extLst>
          </p:cNvPr>
          <p:cNvCxnSpPr>
            <a:cxnSpLocks/>
          </p:cNvCxnSpPr>
          <p:nvPr/>
        </p:nvCxnSpPr>
        <p:spPr>
          <a:xfrm flipV="1">
            <a:off x="2427006" y="2236076"/>
            <a:ext cx="2555108" cy="192947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58BFB3-6B0F-C8CE-6B5F-D074E5D96BB5}"/>
              </a:ext>
            </a:extLst>
          </p:cNvPr>
          <p:cNvCxnSpPr>
            <a:cxnSpLocks/>
          </p:cNvCxnSpPr>
          <p:nvPr/>
        </p:nvCxnSpPr>
        <p:spPr>
          <a:xfrm flipH="1" flipV="1">
            <a:off x="7282996" y="2102818"/>
            <a:ext cx="2083195" cy="239227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EB14C4A-B299-A4DD-9B72-93F7D3258933}"/>
              </a:ext>
            </a:extLst>
          </p:cNvPr>
          <p:cNvCxnSpPr>
            <a:cxnSpLocks/>
          </p:cNvCxnSpPr>
          <p:nvPr/>
        </p:nvCxnSpPr>
        <p:spPr>
          <a:xfrm flipH="1">
            <a:off x="7280999" y="4418176"/>
            <a:ext cx="2085192" cy="723993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800827-AD76-032E-0B3D-EE4B70C013DB}"/>
              </a:ext>
            </a:extLst>
          </p:cNvPr>
          <p:cNvCxnSpPr>
            <a:cxnSpLocks/>
          </p:cNvCxnSpPr>
          <p:nvPr/>
        </p:nvCxnSpPr>
        <p:spPr>
          <a:xfrm>
            <a:off x="2427006" y="4578004"/>
            <a:ext cx="2512452" cy="564165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41D69B5-9180-A2B6-9327-A2A5A8F76E86}"/>
              </a:ext>
            </a:extLst>
          </p:cNvPr>
          <p:cNvSpPr txBox="1"/>
          <p:nvPr/>
        </p:nvSpPr>
        <p:spPr>
          <a:xfrm>
            <a:off x="846035" y="2920278"/>
            <a:ext cx="272610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INVENTORY ANALYST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AKA: BUYER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18C09-CEB1-8D9D-ABD1-320DB2B10BA3}"/>
              </a:ext>
            </a:extLst>
          </p:cNvPr>
          <p:cNvSpPr txBox="1"/>
          <p:nvPr/>
        </p:nvSpPr>
        <p:spPr>
          <a:xfrm>
            <a:off x="1176790" y="6021829"/>
            <a:ext cx="2055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PRODUCT MGR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B86D4-8768-B047-3F40-1C54EACD545E}"/>
              </a:ext>
            </a:extLst>
          </p:cNvPr>
          <p:cNvSpPr txBox="1"/>
          <p:nvPr/>
        </p:nvSpPr>
        <p:spPr>
          <a:xfrm>
            <a:off x="8635642" y="2924081"/>
            <a:ext cx="194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39853-137B-A74C-23D0-288F0CFF8879}"/>
              </a:ext>
            </a:extLst>
          </p:cNvPr>
          <p:cNvSpPr txBox="1"/>
          <p:nvPr/>
        </p:nvSpPr>
        <p:spPr>
          <a:xfrm>
            <a:off x="8738195" y="6031358"/>
            <a:ext cx="194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STORE MGR</a:t>
            </a:r>
          </a:p>
        </p:txBody>
      </p:sp>
      <p:pic>
        <p:nvPicPr>
          <p:cNvPr id="12" name="Picture 6" descr="Frontier® Internet Service for Business | 855-339-1715">
            <a:extLst>
              <a:ext uri="{FF2B5EF4-FFF2-40B4-BE49-F238E27FC236}">
                <a16:creationId xmlns:a16="http://schemas.microsoft.com/office/drawing/2014/main" id="{A0BF8A7B-5874-FE7D-B797-C42948132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4" r="17383"/>
          <a:stretch/>
        </p:blipFill>
        <p:spPr bwMode="auto">
          <a:xfrm>
            <a:off x="8480385" y="697296"/>
            <a:ext cx="1997322" cy="22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inding My Black Business Black Entrepreneur Private Emotional Wellness  Consulting">
            <a:extLst>
              <a:ext uri="{FF2B5EF4-FFF2-40B4-BE49-F238E27FC236}">
                <a16:creationId xmlns:a16="http://schemas.microsoft.com/office/drawing/2014/main" id="{1E185982-20AA-5F22-738E-7275232E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4" y="3821782"/>
            <a:ext cx="2266351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ownload Business Women Png - Happy Business Woman Png PNG Image with No  Background - PNGkey.com">
            <a:extLst>
              <a:ext uri="{FF2B5EF4-FFF2-40B4-BE49-F238E27FC236}">
                <a16:creationId xmlns:a16="http://schemas.microsoft.com/office/drawing/2014/main" id="{17B18BC5-50EF-4C34-01C3-EEC6CE7C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5438" y="753411"/>
            <a:ext cx="1842166" cy="22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ownload Master Of Business Administration - Asian Business Woman Png PNG  Image with No Background - PNGkey.com">
            <a:extLst>
              <a:ext uri="{FF2B5EF4-FFF2-40B4-BE49-F238E27FC236}">
                <a16:creationId xmlns:a16="http://schemas.microsoft.com/office/drawing/2014/main" id="{D20B2462-22ED-2E44-1269-1144EA42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5551" y="3810894"/>
            <a:ext cx="1534716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F8DEC7F-765C-0DD8-62AE-6DAD541CD352}"/>
              </a:ext>
            </a:extLst>
          </p:cNvPr>
          <p:cNvSpPr/>
          <p:nvPr/>
        </p:nvSpPr>
        <p:spPr>
          <a:xfrm>
            <a:off x="4943598" y="1427148"/>
            <a:ext cx="2341546" cy="48625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A409E0-8A26-B9A3-867B-0CAE9E87019D}"/>
              </a:ext>
            </a:extLst>
          </p:cNvPr>
          <p:cNvSpPr txBox="1"/>
          <p:nvPr/>
        </p:nvSpPr>
        <p:spPr>
          <a:xfrm>
            <a:off x="4926506" y="1008283"/>
            <a:ext cx="2341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ahnschrift" panose="020B0502040204020203" pitchFamily="34" charset="0"/>
                <a:cs typeface="Segoe UI" panose="020B0502040204020203" pitchFamily="34" charset="0"/>
              </a:rPr>
              <a:t>$40 MILLION</a:t>
            </a:r>
            <a:endParaRPr lang="en-US" sz="2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6CEDC4-A4AF-6DE0-E272-208B6FE861B2}"/>
              </a:ext>
            </a:extLst>
          </p:cNvPr>
          <p:cNvSpPr/>
          <p:nvPr/>
        </p:nvSpPr>
        <p:spPr>
          <a:xfrm>
            <a:off x="4943597" y="1427148"/>
            <a:ext cx="2341545" cy="808928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5F952-F156-0DCF-120E-32A5A3BF2BAE}"/>
              </a:ext>
            </a:extLst>
          </p:cNvPr>
          <p:cNvSpPr/>
          <p:nvPr/>
        </p:nvSpPr>
        <p:spPr>
          <a:xfrm>
            <a:off x="4943598" y="6238393"/>
            <a:ext cx="2341542" cy="33331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C83103-07D0-0EED-5718-8D235187D7D9}"/>
              </a:ext>
            </a:extLst>
          </p:cNvPr>
          <p:cNvSpPr/>
          <p:nvPr/>
        </p:nvSpPr>
        <p:spPr>
          <a:xfrm>
            <a:off x="4943580" y="4486352"/>
            <a:ext cx="2341541" cy="1726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EA04CA-0D9A-C32C-AF34-00CD15CEA1A8}"/>
              </a:ext>
            </a:extLst>
          </p:cNvPr>
          <p:cNvSpPr/>
          <p:nvPr/>
        </p:nvSpPr>
        <p:spPr>
          <a:xfrm>
            <a:off x="4952103" y="4086721"/>
            <a:ext cx="2332994" cy="3950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10BAA0-AA35-2B80-9E15-09EABBCB5689}"/>
              </a:ext>
            </a:extLst>
          </p:cNvPr>
          <p:cNvSpPr/>
          <p:nvPr/>
        </p:nvSpPr>
        <p:spPr>
          <a:xfrm>
            <a:off x="4943580" y="3738128"/>
            <a:ext cx="2332993" cy="33750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E2827C-51F5-2F16-84FA-F0E630664610}"/>
              </a:ext>
            </a:extLst>
          </p:cNvPr>
          <p:cNvSpPr/>
          <p:nvPr/>
        </p:nvSpPr>
        <p:spPr>
          <a:xfrm>
            <a:off x="4943563" y="3360335"/>
            <a:ext cx="234153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5C3AA22-1F17-5E48-6246-1D652F2FCE49}"/>
              </a:ext>
            </a:extLst>
          </p:cNvPr>
          <p:cNvSpPr txBox="1">
            <a:spLocks/>
          </p:cNvSpPr>
          <p:nvPr/>
        </p:nvSpPr>
        <p:spPr>
          <a:xfrm>
            <a:off x="4988952" y="5089415"/>
            <a:ext cx="242600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SLOW MOVERS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D970C96-5DAF-59E8-B0CE-37ABB72B31F3}"/>
              </a:ext>
            </a:extLst>
          </p:cNvPr>
          <p:cNvSpPr txBox="1">
            <a:spLocks/>
          </p:cNvSpPr>
          <p:nvPr/>
        </p:nvSpPr>
        <p:spPr>
          <a:xfrm>
            <a:off x="4988952" y="4180642"/>
            <a:ext cx="234154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MANUAL MINS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6AFA46F-0021-855F-9366-5252ABAEB122}"/>
              </a:ext>
            </a:extLst>
          </p:cNvPr>
          <p:cNvSpPr txBox="1">
            <a:spLocks/>
          </p:cNvSpPr>
          <p:nvPr/>
        </p:nvSpPr>
        <p:spPr>
          <a:xfrm>
            <a:off x="4982114" y="3776331"/>
            <a:ext cx="242600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BUY MULTIPLES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5D659CA-942C-86E5-861F-3762BF454A78}"/>
              </a:ext>
            </a:extLst>
          </p:cNvPr>
          <p:cNvSpPr txBox="1">
            <a:spLocks/>
          </p:cNvSpPr>
          <p:nvPr/>
        </p:nvSpPr>
        <p:spPr>
          <a:xfrm>
            <a:off x="4991150" y="3411763"/>
            <a:ext cx="233934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NEW ITEMS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2A28C69-40ED-F3A4-CA4A-70A159B84CF4}"/>
              </a:ext>
            </a:extLst>
          </p:cNvPr>
          <p:cNvSpPr txBox="1">
            <a:spLocks/>
          </p:cNvSpPr>
          <p:nvPr/>
        </p:nvSpPr>
        <p:spPr>
          <a:xfrm>
            <a:off x="5006044" y="1707212"/>
            <a:ext cx="210083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NON-STOCK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868E266-4EB9-3519-20EC-488491964424}"/>
              </a:ext>
            </a:extLst>
          </p:cNvPr>
          <p:cNvSpPr txBox="1">
            <a:spLocks/>
          </p:cNvSpPr>
          <p:nvPr/>
        </p:nvSpPr>
        <p:spPr>
          <a:xfrm>
            <a:off x="4982605" y="2647086"/>
            <a:ext cx="213143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BASE REPLENISH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A9834A1-D909-59E1-BAFC-4A12635E16D4}"/>
              </a:ext>
            </a:extLst>
          </p:cNvPr>
          <p:cNvSpPr txBox="1">
            <a:spLocks/>
          </p:cNvSpPr>
          <p:nvPr/>
        </p:nvSpPr>
        <p:spPr>
          <a:xfrm>
            <a:off x="6541712" y="1698292"/>
            <a:ext cx="58971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400" dist="88900" algn="l" rotWithShape="0">
                  <a:schemeClr val="tx1">
                    <a:alpha val="40000"/>
                  </a:scheme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1399357B-A010-1287-340A-EFEB1FEB3913}"/>
              </a:ext>
            </a:extLst>
          </p:cNvPr>
          <p:cNvSpPr txBox="1">
            <a:spLocks/>
          </p:cNvSpPr>
          <p:nvPr/>
        </p:nvSpPr>
        <p:spPr>
          <a:xfrm>
            <a:off x="6541712" y="3401544"/>
            <a:ext cx="58971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400" dist="88900" algn="l" rotWithShape="0">
                  <a:schemeClr val="tx1">
                    <a:alpha val="40000"/>
                  </a:scheme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C58FEDC-6CEE-9FD2-AC73-F4B363114AAA}"/>
              </a:ext>
            </a:extLst>
          </p:cNvPr>
          <p:cNvSpPr txBox="1">
            <a:spLocks/>
          </p:cNvSpPr>
          <p:nvPr/>
        </p:nvSpPr>
        <p:spPr>
          <a:xfrm>
            <a:off x="6921917" y="3768898"/>
            <a:ext cx="58971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400" dist="88900" algn="l" rotWithShape="0">
                  <a:schemeClr val="tx1">
                    <a:alpha val="40000"/>
                  </a:scheme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DA3EDB0-3C54-7F68-1602-5CC11B99FF7B}"/>
              </a:ext>
            </a:extLst>
          </p:cNvPr>
          <p:cNvSpPr txBox="1">
            <a:spLocks/>
          </p:cNvSpPr>
          <p:nvPr/>
        </p:nvSpPr>
        <p:spPr>
          <a:xfrm>
            <a:off x="6836571" y="4161399"/>
            <a:ext cx="58971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400" dist="88900" algn="l" rotWithShape="0">
                  <a:schemeClr val="tx1">
                    <a:alpha val="40000"/>
                  </a:scheme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0AE0D2FC-D4D8-6B11-F746-4A2EE00DE724}"/>
              </a:ext>
            </a:extLst>
          </p:cNvPr>
          <p:cNvSpPr txBox="1">
            <a:spLocks/>
          </p:cNvSpPr>
          <p:nvPr/>
        </p:nvSpPr>
        <p:spPr>
          <a:xfrm>
            <a:off x="6785295" y="5067571"/>
            <a:ext cx="58971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35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400" dist="88900" algn="l" rotWithShape="0">
                  <a:schemeClr val="tx1">
                    <a:alpha val="40000"/>
                  </a:scheme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FA45B32-CD86-0EED-44D8-28B60BFFF5D5}"/>
              </a:ext>
            </a:extLst>
          </p:cNvPr>
          <p:cNvSpPr txBox="1">
            <a:spLocks/>
          </p:cNvSpPr>
          <p:nvPr/>
        </p:nvSpPr>
        <p:spPr>
          <a:xfrm>
            <a:off x="6723575" y="6255522"/>
            <a:ext cx="58971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dist="88900" algn="l" rotWithShape="0">
                    <a:schemeClr val="tx1">
                      <a:alpha val="40000"/>
                    </a:scheme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400" dist="88900" algn="l" rotWithShape="0">
                  <a:schemeClr val="tx1">
                    <a:alpha val="40000"/>
                  </a:scheme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A19128B0-C6E8-26FD-A30F-DFD14782AEAC}"/>
              </a:ext>
            </a:extLst>
          </p:cNvPr>
          <p:cNvSpPr txBox="1">
            <a:spLocks/>
          </p:cNvSpPr>
          <p:nvPr/>
        </p:nvSpPr>
        <p:spPr>
          <a:xfrm>
            <a:off x="4994656" y="6260237"/>
            <a:ext cx="196019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CUST RESERVE</a:t>
            </a:r>
          </a:p>
        </p:txBody>
      </p:sp>
    </p:spTree>
    <p:extLst>
      <p:ext uri="{BB962C8B-B14F-4D97-AF65-F5344CB8AC3E}">
        <p14:creationId xmlns:p14="http://schemas.microsoft.com/office/powerpoint/2010/main" val="110213259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AD179A-8025-45E2-9179-B509279A31F1}"/>
              </a:ext>
            </a:extLst>
          </p:cNvPr>
          <p:cNvSpPr txBox="1"/>
          <p:nvPr/>
        </p:nvSpPr>
        <p:spPr>
          <a:xfrm>
            <a:off x="430320" y="207707"/>
            <a:ext cx="11530642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DC REPLENISH COMPONENTS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005011-241A-474C-A248-07422A75082D}"/>
              </a:ext>
            </a:extLst>
          </p:cNvPr>
          <p:cNvSpPr/>
          <p:nvPr/>
        </p:nvSpPr>
        <p:spPr>
          <a:xfrm>
            <a:off x="1711569" y="6757735"/>
            <a:ext cx="10480431" cy="1002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7" name="Rectangle: Top Corners Rounded 76">
            <a:extLst>
              <a:ext uri="{FF2B5EF4-FFF2-40B4-BE49-F238E27FC236}">
                <a16:creationId xmlns:a16="http://schemas.microsoft.com/office/drawing/2014/main" id="{A7B06D73-5A09-4518-9028-C7D6E48FDBCF}"/>
              </a:ext>
            </a:extLst>
          </p:cNvPr>
          <p:cNvSpPr/>
          <p:nvPr/>
        </p:nvSpPr>
        <p:spPr>
          <a:xfrm>
            <a:off x="8332149" y="693532"/>
            <a:ext cx="3384135" cy="615553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INVENTORY STRATEGY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C21EB-73CE-6ED9-5790-7FBC5683A64E}"/>
              </a:ext>
            </a:extLst>
          </p:cNvPr>
          <p:cNvSpPr/>
          <p:nvPr/>
        </p:nvSpPr>
        <p:spPr>
          <a:xfrm>
            <a:off x="604335" y="5143299"/>
            <a:ext cx="2474973" cy="615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ORDER CYCLE DAY$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85B2332-972B-35AA-936C-5123890755DD}"/>
              </a:ext>
            </a:extLst>
          </p:cNvPr>
          <p:cNvSpPr/>
          <p:nvPr/>
        </p:nvSpPr>
        <p:spPr>
          <a:xfrm flipH="1">
            <a:off x="604336" y="5003599"/>
            <a:ext cx="317500" cy="1397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C5708-2447-1849-F184-B63D8D886905}"/>
              </a:ext>
            </a:extLst>
          </p:cNvPr>
          <p:cNvSpPr/>
          <p:nvPr/>
        </p:nvSpPr>
        <p:spPr>
          <a:xfrm>
            <a:off x="3133770" y="5143299"/>
            <a:ext cx="2474973" cy="615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LEAD TIME DAY$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A557EE0-C5DF-DCB2-C7DC-F34C49324D4C}"/>
              </a:ext>
            </a:extLst>
          </p:cNvPr>
          <p:cNvSpPr/>
          <p:nvPr/>
        </p:nvSpPr>
        <p:spPr>
          <a:xfrm flipH="1">
            <a:off x="3133771" y="5003599"/>
            <a:ext cx="317500" cy="1397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20DDE-9C88-B74B-24F3-BB487D6CBCC1}"/>
              </a:ext>
            </a:extLst>
          </p:cNvPr>
          <p:cNvSpPr/>
          <p:nvPr/>
        </p:nvSpPr>
        <p:spPr>
          <a:xfrm>
            <a:off x="5714297" y="5124026"/>
            <a:ext cx="2474973" cy="615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SAFETY STOCK DAY$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FB8F26F-55D1-2603-7E18-CC237DE1E70D}"/>
              </a:ext>
            </a:extLst>
          </p:cNvPr>
          <p:cNvSpPr/>
          <p:nvPr/>
        </p:nvSpPr>
        <p:spPr>
          <a:xfrm flipH="1">
            <a:off x="5714298" y="4984326"/>
            <a:ext cx="317500" cy="1397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D60108-4DBA-4660-6E94-878ECEA1592B}"/>
              </a:ext>
            </a:extLst>
          </p:cNvPr>
          <p:cNvSpPr/>
          <p:nvPr/>
        </p:nvSpPr>
        <p:spPr>
          <a:xfrm>
            <a:off x="604334" y="5767786"/>
            <a:ext cx="2474973" cy="61555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18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_______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B649BC-D5B9-2FEF-5ED8-EE57AC9E3096}"/>
              </a:ext>
            </a:extLst>
          </p:cNvPr>
          <p:cNvSpPr/>
          <p:nvPr/>
        </p:nvSpPr>
        <p:spPr>
          <a:xfrm>
            <a:off x="3139809" y="5757211"/>
            <a:ext cx="2474973" cy="61555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_______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A7349C-3E00-E0EF-7AF3-561EDE5063AB}"/>
              </a:ext>
            </a:extLst>
          </p:cNvPr>
          <p:cNvSpPr/>
          <p:nvPr/>
        </p:nvSpPr>
        <p:spPr>
          <a:xfrm>
            <a:off x="5714297" y="5748244"/>
            <a:ext cx="2474973" cy="61555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_______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414F1C-2DAF-FF45-259A-00943647E8EC}"/>
              </a:ext>
            </a:extLst>
          </p:cNvPr>
          <p:cNvSpPr/>
          <p:nvPr/>
        </p:nvSpPr>
        <p:spPr>
          <a:xfrm>
            <a:off x="8332150" y="1722299"/>
            <a:ext cx="3384134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ONE DAY of INVEN</a:t>
            </a: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350D7DA3-D1B0-72B7-1AC1-2B65FB3FAFEA}"/>
              </a:ext>
            </a:extLst>
          </p:cNvPr>
          <p:cNvSpPr/>
          <p:nvPr/>
        </p:nvSpPr>
        <p:spPr>
          <a:xfrm flipH="1">
            <a:off x="8332148" y="1580972"/>
            <a:ext cx="393107" cy="15408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772D80-E949-492C-24AD-67F06781B7A8}"/>
              </a:ext>
            </a:extLst>
          </p:cNvPr>
          <p:cNvSpPr/>
          <p:nvPr/>
        </p:nvSpPr>
        <p:spPr>
          <a:xfrm>
            <a:off x="8332149" y="2346786"/>
            <a:ext cx="3384134" cy="61555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______M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$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______%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B696B1B-C9F1-524F-6FD7-28FAB194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4" y="1001309"/>
            <a:ext cx="7584936" cy="37989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2B213DF-9D42-4B77-C099-0D3C00951205}"/>
              </a:ext>
            </a:extLst>
          </p:cNvPr>
          <p:cNvSpPr txBox="1"/>
          <p:nvPr/>
        </p:nvSpPr>
        <p:spPr>
          <a:xfrm>
            <a:off x="8614162" y="3380969"/>
            <a:ext cx="2973504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Compare each Key Component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to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ONE DAY of $Inventory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 the Lead Time drop,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Safety Stock will drop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!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 you turn the Service Goals down,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Safety Stock will drop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 you move the Order Cycle u,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Safety Stock will drop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Measure and track these values each week!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207718-5D2D-BF5C-2B0E-875EE4D20739}"/>
              </a:ext>
            </a:extLst>
          </p:cNvPr>
          <p:cNvGrpSpPr/>
          <p:nvPr/>
        </p:nvGrpSpPr>
        <p:grpSpPr>
          <a:xfrm>
            <a:off x="248414" y="5516399"/>
            <a:ext cx="651339" cy="481624"/>
            <a:chOff x="18431" y="1302214"/>
            <a:chExt cx="651339" cy="48162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02C0647-7672-CC85-EDA8-5B541B17B977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33" name="Picture 6" descr="Magnifying glass Generic Blue icon | Freepik">
              <a:extLst>
                <a:ext uri="{FF2B5EF4-FFF2-40B4-BE49-F238E27FC236}">
                  <a16:creationId xmlns:a16="http://schemas.microsoft.com/office/drawing/2014/main" id="{084359F4-B228-B0A0-06E5-EB26B032DD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D652F8-11CE-3EB5-B798-A968248E6140}"/>
                </a:ext>
              </a:extLst>
            </p:cNvPr>
            <p:cNvSpPr txBox="1"/>
            <p:nvPr/>
          </p:nvSpPr>
          <p:spPr>
            <a:xfrm>
              <a:off x="178319" y="1395005"/>
              <a:ext cx="479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8960FA6-D222-1D8B-A549-0D7053185D76}"/>
              </a:ext>
            </a:extLst>
          </p:cNvPr>
          <p:cNvSpPr txBox="1"/>
          <p:nvPr/>
        </p:nvSpPr>
        <p:spPr>
          <a:xfrm>
            <a:off x="503243" y="5119517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8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3609AB-6BA2-794E-8097-4B82ED52106F}"/>
              </a:ext>
            </a:extLst>
          </p:cNvPr>
          <p:cNvSpPr txBox="1"/>
          <p:nvPr/>
        </p:nvSpPr>
        <p:spPr>
          <a:xfrm>
            <a:off x="3033267" y="5098388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12BDCB-83D1-8CF3-90C8-2EDA355306F4}"/>
              </a:ext>
            </a:extLst>
          </p:cNvPr>
          <p:cNvSpPr txBox="1"/>
          <p:nvPr/>
        </p:nvSpPr>
        <p:spPr>
          <a:xfrm>
            <a:off x="5608354" y="5092696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78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1EBDB-5C2B-BBE4-D585-C4598C84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809"/>
            <a:ext cx="12192000" cy="4342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123C9-D8F1-6A00-6790-7EC32337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7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7123C9-D8F1-6A00-6790-7EC32337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15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EEE10-D53B-9800-CF5C-29A19F312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9"/>
          <a:stretch/>
        </p:blipFill>
        <p:spPr>
          <a:xfrm>
            <a:off x="0" y="2515809"/>
            <a:ext cx="12192000" cy="4342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C66A9-ABDC-F2C6-2CF5-E61467F55E2A}"/>
              </a:ext>
            </a:extLst>
          </p:cNvPr>
          <p:cNvSpPr txBox="1"/>
          <p:nvPr/>
        </p:nvSpPr>
        <p:spPr>
          <a:xfrm>
            <a:off x="220503" y="4363738"/>
            <a:ext cx="878446" cy="2154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LEAD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6A315-BEB6-5FF2-ED9A-58E78100E8B1}"/>
              </a:ext>
            </a:extLst>
          </p:cNvPr>
          <p:cNvSpPr txBox="1"/>
          <p:nvPr/>
        </p:nvSpPr>
        <p:spPr>
          <a:xfrm>
            <a:off x="220503" y="5484200"/>
            <a:ext cx="1203856" cy="2154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FF7C80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SAFETY STOCK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87C78-D32B-C5BF-E56C-F28B05D1D25D}"/>
              </a:ext>
            </a:extLst>
          </p:cNvPr>
          <p:cNvSpPr txBox="1"/>
          <p:nvPr/>
        </p:nvSpPr>
        <p:spPr>
          <a:xfrm>
            <a:off x="220503" y="3350998"/>
            <a:ext cx="1136530" cy="2154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ORDER CYCLE</a:t>
            </a:r>
          </a:p>
        </p:txBody>
      </p:sp>
    </p:spTree>
    <p:extLst>
      <p:ext uri="{BB962C8B-B14F-4D97-AF65-F5344CB8AC3E}">
        <p14:creationId xmlns:p14="http://schemas.microsoft.com/office/powerpoint/2010/main" val="2879913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dcast Detailed Rounded Lineal color icon">
            <a:extLst>
              <a:ext uri="{FF2B5EF4-FFF2-40B4-BE49-F238E27FC236}">
                <a16:creationId xmlns:a16="http://schemas.microsoft.com/office/drawing/2014/main" id="{5B4D25BB-AB4E-894B-B3C0-EBE3B22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92" y="1968895"/>
            <a:ext cx="1958962" cy="195896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2CE2BE-69C9-6C2E-A936-EFD078C7FFE6}"/>
              </a:ext>
            </a:extLst>
          </p:cNvPr>
          <p:cNvCxnSpPr>
            <a:cxnSpLocks/>
          </p:cNvCxnSpPr>
          <p:nvPr/>
        </p:nvCxnSpPr>
        <p:spPr>
          <a:xfrm>
            <a:off x="6509632" y="3536300"/>
            <a:ext cx="1181583" cy="846203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A5D3EE0-5D56-EBD0-3DEA-C9E8999C870F}"/>
              </a:ext>
            </a:extLst>
          </p:cNvPr>
          <p:cNvCxnSpPr>
            <a:cxnSpLocks/>
          </p:cNvCxnSpPr>
          <p:nvPr/>
        </p:nvCxnSpPr>
        <p:spPr>
          <a:xfrm flipH="1">
            <a:off x="4281443" y="3536300"/>
            <a:ext cx="1306875" cy="1112612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AB574C1-F13A-B952-FCCB-AD0F463B6BCD}"/>
              </a:ext>
            </a:extLst>
          </p:cNvPr>
          <p:cNvCxnSpPr>
            <a:cxnSpLocks/>
          </p:cNvCxnSpPr>
          <p:nvPr/>
        </p:nvCxnSpPr>
        <p:spPr>
          <a:xfrm>
            <a:off x="1828800" y="5185021"/>
            <a:ext cx="8374879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28DDA7-D726-8905-DE67-5C55307781DA}"/>
              </a:ext>
            </a:extLst>
          </p:cNvPr>
          <p:cNvSpPr txBox="1"/>
          <p:nvPr/>
        </p:nvSpPr>
        <p:spPr>
          <a:xfrm>
            <a:off x="0" y="2337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INVENTORY CHAMPIONS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547835-F42E-F6E2-0388-D82ED93C3BCF}"/>
              </a:ext>
            </a:extLst>
          </p:cNvPr>
          <p:cNvSpPr txBox="1"/>
          <p:nvPr/>
        </p:nvSpPr>
        <p:spPr>
          <a:xfrm>
            <a:off x="2925196" y="5673337"/>
            <a:ext cx="20517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INVENTORY EDUCATION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&amp;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Certification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81D3E3-C589-2248-DB0A-822F2F315BBC}"/>
              </a:ext>
            </a:extLst>
          </p:cNvPr>
          <p:cNvSpPr txBox="1"/>
          <p:nvPr/>
        </p:nvSpPr>
        <p:spPr>
          <a:xfrm>
            <a:off x="4871103" y="3931124"/>
            <a:ext cx="241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INVENTORY CHAMPIONS:</a:t>
            </a:r>
          </a:p>
          <a:p>
            <a:pPr algn="ctr"/>
            <a:r>
              <a:rPr lang="en-US" sz="2000" b="1" dirty="0">
                <a:latin typeface="Bahnschrift Condensed" panose="020B0502040204020203" pitchFamily="34" charset="0"/>
              </a:rPr>
              <a:t>A PODCAST </a:t>
            </a:r>
          </a:p>
          <a:p>
            <a:pPr algn="ctr"/>
            <a:r>
              <a:rPr lang="en-US" sz="2000" b="1" dirty="0">
                <a:latin typeface="Bahnschrift Condensed" panose="020B0502040204020203" pitchFamily="34" charset="0"/>
              </a:rPr>
              <a:t>SERIES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733DA8-C82C-6E3A-E7CA-E40475259A2E}"/>
              </a:ext>
            </a:extLst>
          </p:cNvPr>
          <p:cNvSpPr txBox="1"/>
          <p:nvPr/>
        </p:nvSpPr>
        <p:spPr>
          <a:xfrm>
            <a:off x="7215101" y="5688725"/>
            <a:ext cx="205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BENCHMARKING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Best Practice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Journey</a:t>
            </a:r>
          </a:p>
        </p:txBody>
      </p:sp>
      <p:pic>
        <p:nvPicPr>
          <p:cNvPr id="24582" name="Picture 6" descr="Certificate Round Icon PNG Images, Vectors Free Download - Pngtree">
            <a:extLst>
              <a:ext uri="{FF2B5EF4-FFF2-40B4-BE49-F238E27FC236}">
                <a16:creationId xmlns:a16="http://schemas.microsoft.com/office/drawing/2014/main" id="{233855DE-33EF-016E-B67D-B875ED9F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08" y="4303209"/>
            <a:ext cx="1317193" cy="13171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584" name="Picture 8" descr="Benchmarking Flat Circular Flat icon">
            <a:extLst>
              <a:ext uri="{FF2B5EF4-FFF2-40B4-BE49-F238E27FC236}">
                <a16:creationId xmlns:a16="http://schemas.microsoft.com/office/drawing/2014/main" id="{4B046A8E-599B-F5D1-F0BD-187A20CB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01" y="4344816"/>
            <a:ext cx="1275586" cy="12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D7F9A0-7142-7FD2-0B83-9C82713AF5EC}"/>
              </a:ext>
            </a:extLst>
          </p:cNvPr>
          <p:cNvSpPr txBox="1"/>
          <p:nvPr/>
        </p:nvSpPr>
        <p:spPr>
          <a:xfrm>
            <a:off x="2764057" y="2689113"/>
            <a:ext cx="2051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Making a Champion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382B6-5AC1-5BDB-53E5-F71544F2351C}"/>
              </a:ext>
            </a:extLst>
          </p:cNvPr>
          <p:cNvSpPr txBox="1"/>
          <p:nvPr/>
        </p:nvSpPr>
        <p:spPr>
          <a:xfrm>
            <a:off x="287649" y="2691977"/>
            <a:ext cx="2051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Hiring &amp; Developing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94F7D-C723-8760-F822-A7260059490A}"/>
              </a:ext>
            </a:extLst>
          </p:cNvPr>
          <p:cNvSpPr txBox="1"/>
          <p:nvPr/>
        </p:nvSpPr>
        <p:spPr>
          <a:xfrm>
            <a:off x="636317" y="2887351"/>
            <a:ext cx="2051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Inventory Investors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39B3A-FC43-8DB9-5555-4A44B25ECFA1}"/>
              </a:ext>
            </a:extLst>
          </p:cNvPr>
          <p:cNvSpPr txBox="1"/>
          <p:nvPr/>
        </p:nvSpPr>
        <p:spPr>
          <a:xfrm>
            <a:off x="34090" y="2351242"/>
            <a:ext cx="251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Go Bold Forward Buying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AEFF8-582F-4DE4-2D2A-17250E316CC4}"/>
              </a:ext>
            </a:extLst>
          </p:cNvPr>
          <p:cNvSpPr txBox="1"/>
          <p:nvPr/>
        </p:nvSpPr>
        <p:spPr>
          <a:xfrm>
            <a:off x="2611984" y="2351242"/>
            <a:ext cx="251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10% </a:t>
            </a:r>
            <a:r>
              <a:rPr lang="en-US" sz="1600" b="1" dirty="0" err="1">
                <a:solidFill>
                  <a:schemeClr val="accent5"/>
                </a:solidFill>
                <a:latin typeface="Bradley Hand ITC" panose="03070402050302030203" pitchFamily="66" charset="0"/>
              </a:rPr>
              <a:t>Inven</a:t>
            </a:r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 Reduction Now!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8B564-9866-CF13-770C-8C36FCF24606}"/>
              </a:ext>
            </a:extLst>
          </p:cNvPr>
          <p:cNvSpPr txBox="1"/>
          <p:nvPr/>
        </p:nvSpPr>
        <p:spPr>
          <a:xfrm>
            <a:off x="9412051" y="2590634"/>
            <a:ext cx="26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From Defense to Offense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C34C9B-8C53-BA88-C639-F293CE74A96A}"/>
              </a:ext>
            </a:extLst>
          </p:cNvPr>
          <p:cNvSpPr txBox="1"/>
          <p:nvPr/>
        </p:nvSpPr>
        <p:spPr>
          <a:xfrm>
            <a:off x="7033918" y="2571118"/>
            <a:ext cx="248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The One Key to  Fill Rates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25CAC0-1F4A-E2A5-7662-249986F2F8BC}"/>
              </a:ext>
            </a:extLst>
          </p:cNvPr>
          <p:cNvSpPr txBox="1"/>
          <p:nvPr/>
        </p:nvSpPr>
        <p:spPr>
          <a:xfrm>
            <a:off x="8435416" y="2861254"/>
            <a:ext cx="340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The 10 Vital Numbers for Executives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295269-DF67-AD28-C393-D1233D1A5734}"/>
              </a:ext>
            </a:extLst>
          </p:cNvPr>
          <p:cNvSpPr txBox="1"/>
          <p:nvPr/>
        </p:nvSpPr>
        <p:spPr>
          <a:xfrm>
            <a:off x="7404569" y="2277972"/>
            <a:ext cx="3867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Increasing your Company’s Inventory IQ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8451B5-C8AC-154F-F8A9-4C5480D838EC}"/>
              </a:ext>
            </a:extLst>
          </p:cNvPr>
          <p:cNvCxnSpPr>
            <a:cxnSpLocks/>
          </p:cNvCxnSpPr>
          <p:nvPr/>
        </p:nvCxnSpPr>
        <p:spPr>
          <a:xfrm flipV="1">
            <a:off x="8526573" y="2582088"/>
            <a:ext cx="0" cy="27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4939476" y="555476"/>
            <a:ext cx="2341546" cy="5631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13000">
                <a:schemeClr val="accent5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4871103" y="128054"/>
            <a:ext cx="2409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58BFB3-6B0F-C8CE-6B5F-D074E5D96BB5}"/>
              </a:ext>
            </a:extLst>
          </p:cNvPr>
          <p:cNvCxnSpPr>
            <a:cxnSpLocks/>
          </p:cNvCxnSpPr>
          <p:nvPr/>
        </p:nvCxnSpPr>
        <p:spPr>
          <a:xfrm flipH="1">
            <a:off x="3025211" y="1561170"/>
            <a:ext cx="5888053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lgDash"/>
            <a:tailEnd type="triangle"/>
          </a:ln>
          <a:effectLst>
            <a:glow rad="254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E1B56C-2EB7-5400-4DC3-631121F04DBF}"/>
              </a:ext>
            </a:extLst>
          </p:cNvPr>
          <p:cNvCxnSpPr>
            <a:cxnSpLocks/>
          </p:cNvCxnSpPr>
          <p:nvPr/>
        </p:nvCxnSpPr>
        <p:spPr>
          <a:xfrm flipH="1" flipV="1">
            <a:off x="2847336" y="1948441"/>
            <a:ext cx="5806783" cy="215002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lgDash"/>
            <a:tailEnd type="triangle"/>
          </a:ln>
          <a:effectLst>
            <a:glow rad="254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D8D58F4-A62F-3507-9FE2-DDF5845D2218}"/>
              </a:ext>
            </a:extLst>
          </p:cNvPr>
          <p:cNvSpPr txBox="1"/>
          <p:nvPr/>
        </p:nvSpPr>
        <p:spPr>
          <a:xfrm>
            <a:off x="846035" y="2920278"/>
            <a:ext cx="272610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INVENTORY ANALYST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AKA: BUYER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13F73-8B7D-267A-E597-FA01D8B99BD1}"/>
              </a:ext>
            </a:extLst>
          </p:cNvPr>
          <p:cNvSpPr txBox="1"/>
          <p:nvPr/>
        </p:nvSpPr>
        <p:spPr>
          <a:xfrm>
            <a:off x="1176790" y="6021829"/>
            <a:ext cx="2055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PRODUCT MGR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AB8F6-7D74-E4ED-9424-2E91D775CD4B}"/>
              </a:ext>
            </a:extLst>
          </p:cNvPr>
          <p:cNvSpPr txBox="1"/>
          <p:nvPr/>
        </p:nvSpPr>
        <p:spPr>
          <a:xfrm>
            <a:off x="8635642" y="2924081"/>
            <a:ext cx="194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OPERATIONS</a:t>
            </a:r>
          </a:p>
        </p:txBody>
      </p:sp>
      <p:pic>
        <p:nvPicPr>
          <p:cNvPr id="7" name="Picture 6" descr="Frontier® Internet Service for Business | 855-339-1715">
            <a:extLst>
              <a:ext uri="{FF2B5EF4-FFF2-40B4-BE49-F238E27FC236}">
                <a16:creationId xmlns:a16="http://schemas.microsoft.com/office/drawing/2014/main" id="{E3EA125A-F24B-1355-5BA7-B9FAA4571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4" r="17383"/>
          <a:stretch/>
        </p:blipFill>
        <p:spPr bwMode="auto">
          <a:xfrm>
            <a:off x="8480385" y="697296"/>
            <a:ext cx="1997322" cy="22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inding My Black Business Black Entrepreneur Private Emotional Wellness  Consulting">
            <a:extLst>
              <a:ext uri="{FF2B5EF4-FFF2-40B4-BE49-F238E27FC236}">
                <a16:creationId xmlns:a16="http://schemas.microsoft.com/office/drawing/2014/main" id="{46109C51-7500-5F94-8CF1-3CF09A3C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4" y="3821782"/>
            <a:ext cx="2266351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ownload Business Women Png - Happy Business Woman Png PNG Image with No  Background - PNGkey.com">
            <a:extLst>
              <a:ext uri="{FF2B5EF4-FFF2-40B4-BE49-F238E27FC236}">
                <a16:creationId xmlns:a16="http://schemas.microsoft.com/office/drawing/2014/main" id="{43552FE8-ABCD-988C-982B-934E4A36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5438" y="753411"/>
            <a:ext cx="1842166" cy="22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wnload Master Of Business Administration - Asian Business Woman Png PNG  Image with No Background - PNGkey.com">
            <a:extLst>
              <a:ext uri="{FF2B5EF4-FFF2-40B4-BE49-F238E27FC236}">
                <a16:creationId xmlns:a16="http://schemas.microsoft.com/office/drawing/2014/main" id="{C6A90AC1-770F-7667-C6C0-E2E48393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5551" y="3810894"/>
            <a:ext cx="1534716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3AD735-5551-EFCB-BBE4-F9FBE98D6C6B}"/>
              </a:ext>
            </a:extLst>
          </p:cNvPr>
          <p:cNvCxnSpPr>
            <a:cxnSpLocks/>
          </p:cNvCxnSpPr>
          <p:nvPr/>
        </p:nvCxnSpPr>
        <p:spPr>
          <a:xfrm flipV="1">
            <a:off x="1356340" y="3324191"/>
            <a:ext cx="0" cy="1245032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lgDash"/>
            <a:tailEnd type="triangle"/>
          </a:ln>
          <a:effectLst>
            <a:glow rad="254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B40468-C230-B14E-51FA-5D6FB0D4A7FC}"/>
              </a:ext>
            </a:extLst>
          </p:cNvPr>
          <p:cNvSpPr txBox="1"/>
          <p:nvPr/>
        </p:nvSpPr>
        <p:spPr>
          <a:xfrm>
            <a:off x="8516000" y="6031358"/>
            <a:ext cx="2619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STORE MGR / SALES</a:t>
            </a:r>
          </a:p>
        </p:txBody>
      </p:sp>
    </p:spTree>
    <p:extLst>
      <p:ext uri="{BB962C8B-B14F-4D97-AF65-F5344CB8AC3E}">
        <p14:creationId xmlns:p14="http://schemas.microsoft.com/office/powerpoint/2010/main" val="251127092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8FCEAA-F11E-AB47-B2E6-220A21EF78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8FCEAA-F11E-AB47-B2E6-220A21EF7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B39EF5-7BF2-5A48-31F0-37E7120D6B77}"/>
              </a:ext>
            </a:extLst>
          </p:cNvPr>
          <p:cNvSpPr/>
          <p:nvPr/>
        </p:nvSpPr>
        <p:spPr>
          <a:xfrm>
            <a:off x="0" y="3918532"/>
            <a:ext cx="12192000" cy="29565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alpha val="91000"/>
                  <a:lumMod val="58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B3C2E1-CA0D-5F44-BA52-F44C90B4501A}"/>
              </a:ext>
            </a:extLst>
          </p:cNvPr>
          <p:cNvSpPr txBox="1">
            <a:spLocks/>
          </p:cNvSpPr>
          <p:nvPr/>
        </p:nvSpPr>
        <p:spPr>
          <a:xfrm>
            <a:off x="0" y="3006252"/>
            <a:ext cx="12183453" cy="18558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4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Start Playing Cashflow Offense</a:t>
            </a:r>
            <a:r>
              <a:rPr lang="en-US" sz="5400" b="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en-US" sz="66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5200" b="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Please Leave a Review!</a:t>
            </a:r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2DC5F744-C249-D7C4-FAD4-5F82260402C7}"/>
              </a:ext>
            </a:extLst>
          </p:cNvPr>
          <p:cNvGrpSpPr/>
          <p:nvPr/>
        </p:nvGrpSpPr>
        <p:grpSpPr>
          <a:xfrm>
            <a:off x="8394120" y="371999"/>
            <a:ext cx="3317011" cy="2089486"/>
            <a:chOff x="4063876" y="482278"/>
            <a:chExt cx="3317011" cy="2089486"/>
          </a:xfrm>
        </p:grpSpPr>
        <p:pic>
          <p:nvPicPr>
            <p:cNvPr id="1058" name="Picture 32" descr="How to successfully analyze data?">
              <a:extLst>
                <a:ext uri="{FF2B5EF4-FFF2-40B4-BE49-F238E27FC236}">
                  <a16:creationId xmlns:a16="http://schemas.microsoft.com/office/drawing/2014/main" id="{4EFBEDB6-B4E0-72FB-DBD0-412E892A5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76" y="482278"/>
              <a:ext cx="3317011" cy="208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D94BCF15-A944-E647-1EA8-614906414065}"/>
                </a:ext>
              </a:extLst>
            </p:cNvPr>
            <p:cNvSpPr/>
            <p:nvPr/>
          </p:nvSpPr>
          <p:spPr>
            <a:xfrm>
              <a:off x="5794217" y="117933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Title 1">
              <a:extLst>
                <a:ext uri="{FF2B5EF4-FFF2-40B4-BE49-F238E27FC236}">
                  <a16:creationId xmlns:a16="http://schemas.microsoft.com/office/drawing/2014/main" id="{AA8F8F25-5954-6E4D-B1B1-597F3237A70D}"/>
                </a:ext>
              </a:extLst>
            </p:cNvPr>
            <p:cNvSpPr txBox="1">
              <a:spLocks/>
            </p:cNvSpPr>
            <p:nvPr/>
          </p:nvSpPr>
          <p:spPr>
            <a:xfrm>
              <a:off x="5933702" y="1222210"/>
              <a:ext cx="587829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062" name="Title 1">
              <a:extLst>
                <a:ext uri="{FF2B5EF4-FFF2-40B4-BE49-F238E27FC236}">
                  <a16:creationId xmlns:a16="http://schemas.microsoft.com/office/drawing/2014/main" id="{4CBD3B0B-63CD-9BA8-1A53-27ABFBBACE5B}"/>
                </a:ext>
              </a:extLst>
            </p:cNvPr>
            <p:cNvSpPr txBox="1">
              <a:spLocks/>
            </p:cNvSpPr>
            <p:nvPr/>
          </p:nvSpPr>
          <p:spPr>
            <a:xfrm>
              <a:off x="5916284" y="1669036"/>
              <a:ext cx="1041865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steps</a:t>
              </a:r>
            </a:p>
          </p:txBody>
        </p:sp>
      </p:grpSp>
      <p:pic>
        <p:nvPicPr>
          <p:cNvPr id="1064" name="Picture 1063">
            <a:extLst>
              <a:ext uri="{FF2B5EF4-FFF2-40B4-BE49-F238E27FC236}">
                <a16:creationId xmlns:a16="http://schemas.microsoft.com/office/drawing/2014/main" id="{4FAFF32E-8E97-ABD9-DD2F-E02A9F5B35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25" y="6308912"/>
            <a:ext cx="1710917" cy="4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721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AD179A-8025-45E2-9179-B509279A31F1}"/>
              </a:ext>
            </a:extLst>
          </p:cNvPr>
          <p:cNvSpPr txBox="1"/>
          <p:nvPr/>
        </p:nvSpPr>
        <p:spPr>
          <a:xfrm>
            <a:off x="364863" y="189305"/>
            <a:ext cx="11530642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PROFIT JOURNEY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EE96E6-EDEF-42DB-A9E3-57E10C552018}"/>
              </a:ext>
            </a:extLst>
          </p:cNvPr>
          <p:cNvSpPr/>
          <p:nvPr/>
        </p:nvSpPr>
        <p:spPr>
          <a:xfrm>
            <a:off x="342900" y="831665"/>
            <a:ext cx="11506200" cy="5837029"/>
          </a:xfrm>
          <a:prstGeom prst="roundRect">
            <a:avLst>
              <a:gd name="adj" fmla="val 343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E8365E-4478-4B2B-B836-BDD578DBF50D}"/>
              </a:ext>
            </a:extLst>
          </p:cNvPr>
          <p:cNvSpPr/>
          <p:nvPr/>
        </p:nvSpPr>
        <p:spPr>
          <a:xfrm>
            <a:off x="542473" y="1436496"/>
            <a:ext cx="2616200" cy="899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4E1BFD-CFD2-4236-BC0D-6D82BB1489F4}"/>
              </a:ext>
            </a:extLst>
          </p:cNvPr>
          <p:cNvSpPr/>
          <p:nvPr/>
        </p:nvSpPr>
        <p:spPr>
          <a:xfrm>
            <a:off x="3372758" y="1436496"/>
            <a:ext cx="2616200" cy="899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AF2CD7-C9A3-4572-8D81-3DF060413C92}"/>
              </a:ext>
            </a:extLst>
          </p:cNvPr>
          <p:cNvSpPr/>
          <p:nvPr/>
        </p:nvSpPr>
        <p:spPr>
          <a:xfrm>
            <a:off x="6203043" y="1436496"/>
            <a:ext cx="2616200" cy="8998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F03512-E26E-44F8-A8D8-DA8EB4AABF0C}"/>
              </a:ext>
            </a:extLst>
          </p:cNvPr>
          <p:cNvSpPr/>
          <p:nvPr/>
        </p:nvSpPr>
        <p:spPr>
          <a:xfrm>
            <a:off x="9033328" y="1436496"/>
            <a:ext cx="2616200" cy="8998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156887-AF6B-4067-8210-B21AFE20C0EF}"/>
              </a:ext>
            </a:extLst>
          </p:cNvPr>
          <p:cNvGrpSpPr/>
          <p:nvPr/>
        </p:nvGrpSpPr>
        <p:grpSpPr>
          <a:xfrm>
            <a:off x="542473" y="1033684"/>
            <a:ext cx="2616200" cy="276999"/>
            <a:chOff x="542473" y="1375524"/>
            <a:chExt cx="2616200" cy="276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D81ECA-558E-4DB6-9D54-061A57E8D4B7}"/>
                </a:ext>
              </a:extLst>
            </p:cNvPr>
            <p:cNvSpPr txBox="1"/>
            <p:nvPr/>
          </p:nvSpPr>
          <p:spPr>
            <a:xfrm>
              <a:off x="838200" y="1375524"/>
              <a:ext cx="23204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DEMAND FORECASTING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D283CA-170E-409D-91A4-810199875298}"/>
                </a:ext>
              </a:extLst>
            </p:cNvPr>
            <p:cNvSpPr/>
            <p:nvPr/>
          </p:nvSpPr>
          <p:spPr>
            <a:xfrm>
              <a:off x="542473" y="1395913"/>
              <a:ext cx="236220" cy="2362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D09E6D-FC13-40F4-89CE-42D1ABB706BA}"/>
              </a:ext>
            </a:extLst>
          </p:cNvPr>
          <p:cNvGrpSpPr/>
          <p:nvPr/>
        </p:nvGrpSpPr>
        <p:grpSpPr>
          <a:xfrm>
            <a:off x="3372758" y="1033684"/>
            <a:ext cx="2616201" cy="276999"/>
            <a:chOff x="542473" y="1375524"/>
            <a:chExt cx="2616201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721902-1E9E-4FBC-B9E8-2FBDA4BEBA23}"/>
                </a:ext>
              </a:extLst>
            </p:cNvPr>
            <p:cNvSpPr txBox="1"/>
            <p:nvPr/>
          </p:nvSpPr>
          <p:spPr>
            <a:xfrm>
              <a:off x="838202" y="1375524"/>
              <a:ext cx="2320472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LEAD TIME FORECASTING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60A402-04B4-47C0-BAF6-A9F3A7179027}"/>
                </a:ext>
              </a:extLst>
            </p:cNvPr>
            <p:cNvSpPr/>
            <p:nvPr/>
          </p:nvSpPr>
          <p:spPr>
            <a:xfrm>
              <a:off x="542473" y="1395913"/>
              <a:ext cx="236220" cy="236220"/>
            </a:xfrm>
            <a:prstGeom prst="ellipse">
              <a:avLst/>
            </a:prstGeom>
            <a:solidFill>
              <a:srgbClr val="373A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CD72BD-CF46-4CC4-A6FD-749653DCD3DD}"/>
              </a:ext>
            </a:extLst>
          </p:cNvPr>
          <p:cNvGrpSpPr/>
          <p:nvPr/>
        </p:nvGrpSpPr>
        <p:grpSpPr>
          <a:xfrm>
            <a:off x="6203043" y="1033684"/>
            <a:ext cx="2616200" cy="276999"/>
            <a:chOff x="542473" y="1375524"/>
            <a:chExt cx="2616200" cy="276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458962-DB20-48D7-A6D9-C56E76BBB324}"/>
                </a:ext>
              </a:extLst>
            </p:cNvPr>
            <p:cNvSpPr txBox="1"/>
            <p:nvPr/>
          </p:nvSpPr>
          <p:spPr>
            <a:xfrm>
              <a:off x="838202" y="1375524"/>
              <a:ext cx="232047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ORDER CYCLE MGMT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597A92-DA13-476A-8B61-A0BD1F55EFAA}"/>
                </a:ext>
              </a:extLst>
            </p:cNvPr>
            <p:cNvSpPr/>
            <p:nvPr/>
          </p:nvSpPr>
          <p:spPr>
            <a:xfrm>
              <a:off x="542473" y="1395913"/>
              <a:ext cx="236220" cy="236220"/>
            </a:xfrm>
            <a:prstGeom prst="ellipse">
              <a:avLst/>
            </a:prstGeom>
            <a:solidFill>
              <a:srgbClr val="6FC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568DF0-5539-4E56-8478-891193A57817}"/>
              </a:ext>
            </a:extLst>
          </p:cNvPr>
          <p:cNvGrpSpPr/>
          <p:nvPr/>
        </p:nvGrpSpPr>
        <p:grpSpPr>
          <a:xfrm>
            <a:off x="9033328" y="1033684"/>
            <a:ext cx="2815772" cy="276999"/>
            <a:chOff x="542473" y="1375524"/>
            <a:chExt cx="2616201" cy="2769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1D69E5-029A-4560-B413-0BB62CD90546}"/>
                </a:ext>
              </a:extLst>
            </p:cNvPr>
            <p:cNvSpPr txBox="1"/>
            <p:nvPr/>
          </p:nvSpPr>
          <p:spPr>
            <a:xfrm>
              <a:off x="849668" y="1375524"/>
              <a:ext cx="230900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SERV LEVEL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(SAF STOCK)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C3ACDD-119C-49F0-B0E9-728BCCA17E69}"/>
                </a:ext>
              </a:extLst>
            </p:cNvPr>
            <p:cNvSpPr/>
            <p:nvPr/>
          </p:nvSpPr>
          <p:spPr>
            <a:xfrm>
              <a:off x="542473" y="1395913"/>
              <a:ext cx="236220" cy="2362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58746BC-0772-4F00-80E5-B3628B6E70B5}"/>
              </a:ext>
            </a:extLst>
          </p:cNvPr>
          <p:cNvSpPr/>
          <p:nvPr/>
        </p:nvSpPr>
        <p:spPr>
          <a:xfrm>
            <a:off x="542473" y="2479634"/>
            <a:ext cx="2616200" cy="899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6B9704-980F-41A6-92EF-27FC4F82BBC0}"/>
              </a:ext>
            </a:extLst>
          </p:cNvPr>
          <p:cNvSpPr/>
          <p:nvPr/>
        </p:nvSpPr>
        <p:spPr>
          <a:xfrm>
            <a:off x="3372758" y="2479634"/>
            <a:ext cx="2616200" cy="899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AE1D754-7E42-4596-8FA9-B463EC4CE388}"/>
              </a:ext>
            </a:extLst>
          </p:cNvPr>
          <p:cNvSpPr/>
          <p:nvPr/>
        </p:nvSpPr>
        <p:spPr>
          <a:xfrm>
            <a:off x="6203043" y="2479634"/>
            <a:ext cx="2616200" cy="8998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5AC780C-7A11-4D16-96EB-A3683B3C0634}"/>
              </a:ext>
            </a:extLst>
          </p:cNvPr>
          <p:cNvSpPr/>
          <p:nvPr/>
        </p:nvSpPr>
        <p:spPr>
          <a:xfrm>
            <a:off x="9033328" y="2479634"/>
            <a:ext cx="2616200" cy="8998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CEFC576-4F16-4E41-9F2B-0165D01D40AA}"/>
              </a:ext>
            </a:extLst>
          </p:cNvPr>
          <p:cNvSpPr/>
          <p:nvPr/>
        </p:nvSpPr>
        <p:spPr>
          <a:xfrm>
            <a:off x="542473" y="3522772"/>
            <a:ext cx="2616200" cy="899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CE0A97A-35DE-41B6-A5B6-3497B111A6C7}"/>
              </a:ext>
            </a:extLst>
          </p:cNvPr>
          <p:cNvSpPr/>
          <p:nvPr/>
        </p:nvSpPr>
        <p:spPr>
          <a:xfrm>
            <a:off x="3372758" y="3522772"/>
            <a:ext cx="2616200" cy="899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DF57927-6828-42D4-9861-1311E0FADE11}"/>
              </a:ext>
            </a:extLst>
          </p:cNvPr>
          <p:cNvSpPr/>
          <p:nvPr/>
        </p:nvSpPr>
        <p:spPr>
          <a:xfrm>
            <a:off x="6203043" y="3522772"/>
            <a:ext cx="2616200" cy="8998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70FCF20-4975-42A6-A3BE-E07EE849D4FF}"/>
              </a:ext>
            </a:extLst>
          </p:cNvPr>
          <p:cNvSpPr/>
          <p:nvPr/>
        </p:nvSpPr>
        <p:spPr>
          <a:xfrm>
            <a:off x="9033328" y="3522772"/>
            <a:ext cx="2616200" cy="8998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D9CF8A-5CC6-43CC-838B-796FCE3EB339}"/>
              </a:ext>
            </a:extLst>
          </p:cNvPr>
          <p:cNvSpPr/>
          <p:nvPr/>
        </p:nvSpPr>
        <p:spPr>
          <a:xfrm>
            <a:off x="542473" y="4565910"/>
            <a:ext cx="2616200" cy="899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1A5670E-9002-400F-856A-52276FDD5077}"/>
              </a:ext>
            </a:extLst>
          </p:cNvPr>
          <p:cNvSpPr/>
          <p:nvPr/>
        </p:nvSpPr>
        <p:spPr>
          <a:xfrm>
            <a:off x="3372758" y="4565910"/>
            <a:ext cx="2616200" cy="899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B1AF1F2-4618-4DAA-8956-C64ECA19EB47}"/>
              </a:ext>
            </a:extLst>
          </p:cNvPr>
          <p:cNvSpPr/>
          <p:nvPr/>
        </p:nvSpPr>
        <p:spPr>
          <a:xfrm>
            <a:off x="6203043" y="4565910"/>
            <a:ext cx="2616200" cy="8998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9C53E3-3B54-454C-8292-0DDBFCCD5A8F}"/>
              </a:ext>
            </a:extLst>
          </p:cNvPr>
          <p:cNvSpPr/>
          <p:nvPr/>
        </p:nvSpPr>
        <p:spPr>
          <a:xfrm>
            <a:off x="9033328" y="4565910"/>
            <a:ext cx="2616200" cy="8998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90AA99-493C-4B28-83E2-C6DB3160BD4C}"/>
              </a:ext>
            </a:extLst>
          </p:cNvPr>
          <p:cNvGrpSpPr/>
          <p:nvPr/>
        </p:nvGrpSpPr>
        <p:grpSpPr>
          <a:xfrm>
            <a:off x="1261273" y="1545697"/>
            <a:ext cx="1871762" cy="681484"/>
            <a:chOff x="1389464" y="2004594"/>
            <a:chExt cx="1564194" cy="6814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CE60C0D-D9E5-4FE8-8DA7-A8F743BFA947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Innovative analysis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by Inventory Sector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0E4337-35A9-40B7-AC88-FF2BDD475A4D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FORECASTING DEEP DIVE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5BD478-EC94-4CCD-BED1-7262933E1B2B}"/>
              </a:ext>
            </a:extLst>
          </p:cNvPr>
          <p:cNvGrpSpPr/>
          <p:nvPr/>
        </p:nvGrpSpPr>
        <p:grpSpPr>
          <a:xfrm>
            <a:off x="1261273" y="2588835"/>
            <a:ext cx="1871762" cy="681484"/>
            <a:chOff x="1389464" y="2004594"/>
            <a:chExt cx="1564194" cy="6814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F61811-D0A6-4CE2-BDAA-0FF2A6AABFD4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Foundational Excellence across all locations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D7C224-D8DD-42F6-8E31-C4F9EE6A0711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SEASONAL DEMAND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3C93A6-FB3F-428A-B9B0-D1818FDC6B84}"/>
              </a:ext>
            </a:extLst>
          </p:cNvPr>
          <p:cNvGrpSpPr/>
          <p:nvPr/>
        </p:nvGrpSpPr>
        <p:grpSpPr>
          <a:xfrm>
            <a:off x="1261273" y="3631973"/>
            <a:ext cx="1871762" cy="573762"/>
            <a:chOff x="1389464" y="2004594"/>
            <a:chExt cx="1564194" cy="57376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DBC93D-2A7C-46E1-9A5C-F7EFAA0B8BA6}"/>
                </a:ext>
              </a:extLst>
            </p:cNvPr>
            <p:cNvSpPr txBox="1"/>
            <p:nvPr/>
          </p:nvSpPr>
          <p:spPr>
            <a:xfrm>
              <a:off x="1389464" y="2362912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In-Period Exceptions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966960-548E-4C35-B38C-B7FF2A176801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PTD RUNAWAY LINEUP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9B142C-160F-4880-AB43-EE416F860081}"/>
              </a:ext>
            </a:extLst>
          </p:cNvPr>
          <p:cNvGrpSpPr/>
          <p:nvPr/>
        </p:nvGrpSpPr>
        <p:grpSpPr>
          <a:xfrm>
            <a:off x="1261274" y="4675111"/>
            <a:ext cx="1844696" cy="681484"/>
            <a:chOff x="1389464" y="2004594"/>
            <a:chExt cx="1564194" cy="68148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73B57A-D94A-470E-A44F-094DB96FA971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3to1:  Spend 3times as much effort on these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D9E609-06F1-4E63-81B5-B12E15801F81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NEW ITEM EXCELLENCE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D6B27F-5993-44B0-89FB-B3A94ED761C5}"/>
              </a:ext>
            </a:extLst>
          </p:cNvPr>
          <p:cNvGrpSpPr/>
          <p:nvPr/>
        </p:nvGrpSpPr>
        <p:grpSpPr>
          <a:xfrm>
            <a:off x="4043483" y="1545697"/>
            <a:ext cx="1917258" cy="681484"/>
            <a:chOff x="1389464" y="2004594"/>
            <a:chExt cx="1564194" cy="68148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7903A9-A9A1-4277-A0F1-DD266C0E742E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See Lead Times in charts just like you do Demand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B5D02F-1D97-4249-8CD0-A76EB6AC3FEA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LEAD TIME VISUALIZATION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89C89B-B2B2-4035-B1B4-862AD9C18394}"/>
              </a:ext>
            </a:extLst>
          </p:cNvPr>
          <p:cNvGrpSpPr/>
          <p:nvPr/>
        </p:nvGrpSpPr>
        <p:grpSpPr>
          <a:xfrm>
            <a:off x="4043483" y="2588835"/>
            <a:ext cx="1917258" cy="681484"/>
            <a:chOff x="1389464" y="2004594"/>
            <a:chExt cx="1564194" cy="68148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E11D85-72EA-42D8-B04A-77012593DE5B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 important as Demand Seasonality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CA570E1-1225-47C2-9292-FB798D218112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LT SEASONALITY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A4C76BC-68C7-473E-B63B-E64A544842D5}"/>
              </a:ext>
            </a:extLst>
          </p:cNvPr>
          <p:cNvGrpSpPr/>
          <p:nvPr/>
        </p:nvGrpSpPr>
        <p:grpSpPr>
          <a:xfrm>
            <a:off x="4043483" y="3631973"/>
            <a:ext cx="1917258" cy="681484"/>
            <a:chOff x="1389464" y="2004594"/>
            <a:chExt cx="1564194" cy="68148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6005067-F245-402E-A5EC-94CBA31ECDB2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Bubble the extremes up to the top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48A2517-D651-4D72-9482-34E259C67ADD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LT EXCEPTIONS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8630CE-25F6-4195-82C8-EE4DBF98E838}"/>
              </a:ext>
            </a:extLst>
          </p:cNvPr>
          <p:cNvGrpSpPr/>
          <p:nvPr/>
        </p:nvGrpSpPr>
        <p:grpSpPr>
          <a:xfrm>
            <a:off x="4043483" y="4675111"/>
            <a:ext cx="1917258" cy="681484"/>
            <a:chOff x="1389464" y="2004594"/>
            <a:chExt cx="1564194" cy="68148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8A23D97-B5A1-4345-A674-2F75A16184E1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Collaborate in pictures from today’s analytics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9887636-93EB-4DFD-B1AD-D2032B5937C8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SUPPLIER PERFORMANCE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9D591DC-0911-491A-A5EB-5D13E8201218}"/>
              </a:ext>
            </a:extLst>
          </p:cNvPr>
          <p:cNvGrpSpPr/>
          <p:nvPr/>
        </p:nvGrpSpPr>
        <p:grpSpPr>
          <a:xfrm>
            <a:off x="6868424" y="1545697"/>
            <a:ext cx="1967925" cy="681484"/>
            <a:chOff x="1389464" y="2004594"/>
            <a:chExt cx="1564194" cy="68148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DFBC7F3-2AFC-4764-B392-84C04973A30F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 true economic strategy but don’t throw out logic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FEB16E2-1C15-4B74-AC0D-97D87D6CA13F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ORDER CYCLE STRATEGY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8ADA4A-E5F2-41A5-8957-B32E7EADA32E}"/>
              </a:ext>
            </a:extLst>
          </p:cNvPr>
          <p:cNvGrpSpPr/>
          <p:nvPr/>
        </p:nvGrpSpPr>
        <p:grpSpPr>
          <a:xfrm>
            <a:off x="6868424" y="2588835"/>
            <a:ext cx="1967925" cy="681484"/>
            <a:chOff x="1389464" y="2004594"/>
            <a:chExt cx="1564194" cy="68148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0B71AC7-7536-48E7-99B1-F8AE5D544FBD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For the many, many slow movers in our world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3AD896-5BA0-4E09-89CE-0A90D4CFDA22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ITEM LEVEL ECONOMICS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AB0F88-434B-4D0C-A5DF-F01C19D33BDA}"/>
              </a:ext>
            </a:extLst>
          </p:cNvPr>
          <p:cNvGrpSpPr/>
          <p:nvPr/>
        </p:nvGrpSpPr>
        <p:grpSpPr>
          <a:xfrm>
            <a:off x="6868424" y="3631973"/>
            <a:ext cx="1967925" cy="681484"/>
            <a:chOff x="1389464" y="2004594"/>
            <a:chExt cx="1564194" cy="68148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FE48B1E-1019-4310-B0AF-AA64134016FC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Perhaps should be your first project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AA1BA59-0462-4073-8AAE-F7511FC8A995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BUYING MULT STRATEGY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57A902-E57F-4001-A735-FF8CCFCEFA09}"/>
              </a:ext>
            </a:extLst>
          </p:cNvPr>
          <p:cNvGrpSpPr/>
          <p:nvPr/>
        </p:nvGrpSpPr>
        <p:grpSpPr>
          <a:xfrm>
            <a:off x="6868424" y="4675111"/>
            <a:ext cx="1967925" cy="573762"/>
            <a:chOff x="1389464" y="2004594"/>
            <a:chExt cx="1564194" cy="5737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484385-536F-4EC0-98B6-EBF062F6F41D}"/>
                </a:ext>
              </a:extLst>
            </p:cNvPr>
            <p:cNvSpPr txBox="1"/>
            <p:nvPr/>
          </p:nvSpPr>
          <p:spPr>
            <a:xfrm>
              <a:off x="1389464" y="2362912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Know your numbers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2DE6B93-615C-4027-9F2A-7B34B6295828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SHELF LIFE MGMT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3EACEC-6358-4E38-8300-BD56CB141CF4}"/>
              </a:ext>
            </a:extLst>
          </p:cNvPr>
          <p:cNvGrpSpPr/>
          <p:nvPr/>
        </p:nvGrpSpPr>
        <p:grpSpPr>
          <a:xfrm>
            <a:off x="9684818" y="1545697"/>
            <a:ext cx="1967925" cy="573762"/>
            <a:chOff x="1389464" y="2004594"/>
            <a:chExt cx="1564194" cy="57376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E56513E-C8FC-41A6-89E6-03AFD1B1A878}"/>
                </a:ext>
              </a:extLst>
            </p:cNvPr>
            <p:cNvSpPr txBox="1"/>
            <p:nvPr/>
          </p:nvSpPr>
          <p:spPr>
            <a:xfrm>
              <a:off x="1389464" y="2362912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Your identity is at stake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7824C68-B4AD-4D4F-8FB4-3412F1853009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SMART SERVICE STRATEGY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A131931-100E-4D66-BF43-A8203FD52F7D}"/>
              </a:ext>
            </a:extLst>
          </p:cNvPr>
          <p:cNvGrpSpPr/>
          <p:nvPr/>
        </p:nvGrpSpPr>
        <p:grpSpPr>
          <a:xfrm>
            <a:off x="9684818" y="2588835"/>
            <a:ext cx="1967925" cy="681484"/>
            <a:chOff x="1389464" y="2004594"/>
            <a:chExt cx="1564194" cy="68148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EF6B294-6CA6-496D-AC2B-DFF636052718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The real buying is done in the previous components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4988C6D-2FF4-475A-8B32-7AA960253EFD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REPLENISHMENT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FBE2BE-165B-420D-ABC1-DA236F54DA5B}"/>
              </a:ext>
            </a:extLst>
          </p:cNvPr>
          <p:cNvGrpSpPr/>
          <p:nvPr/>
        </p:nvGrpSpPr>
        <p:grpSpPr>
          <a:xfrm>
            <a:off x="9684818" y="3631973"/>
            <a:ext cx="1967925" cy="681484"/>
            <a:chOff x="1389464" y="2004594"/>
            <a:chExt cx="1564194" cy="68148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75865B3-23FD-475C-BC27-8BA7DB2FC243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Play offense and Impact your income statement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88E8B6-59D5-47B0-9DC5-9B197C4AC16E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FORWARD BUY STRATEGY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6F197D8-C33C-4A40-9AB4-B1DD083857DF}"/>
              </a:ext>
            </a:extLst>
          </p:cNvPr>
          <p:cNvGrpSpPr/>
          <p:nvPr/>
        </p:nvGrpSpPr>
        <p:grpSpPr>
          <a:xfrm>
            <a:off x="9684818" y="4675111"/>
            <a:ext cx="1967925" cy="681484"/>
            <a:chOff x="1389464" y="2004594"/>
            <a:chExt cx="1564194" cy="68148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58557C2-B912-4884-9799-8A65FE68C187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Take care of the little things and the big things will work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76DAE7A-F050-4D55-A454-21A780A3DB92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EVENT MANAGEMENT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1CC010-3A51-432D-A088-56AC5FC9C033}"/>
              </a:ext>
            </a:extLst>
          </p:cNvPr>
          <p:cNvSpPr/>
          <p:nvPr/>
        </p:nvSpPr>
        <p:spPr>
          <a:xfrm>
            <a:off x="732965" y="1718754"/>
            <a:ext cx="335370" cy="3353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B4D9C21-535D-4BF0-A7B0-F01F01EF7CB2}"/>
              </a:ext>
            </a:extLst>
          </p:cNvPr>
          <p:cNvSpPr/>
          <p:nvPr/>
        </p:nvSpPr>
        <p:spPr>
          <a:xfrm>
            <a:off x="732965" y="2761892"/>
            <a:ext cx="335370" cy="3353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5A6E8CA-6DA3-4356-98D3-5FA24512CDB5}"/>
              </a:ext>
            </a:extLst>
          </p:cNvPr>
          <p:cNvSpPr/>
          <p:nvPr/>
        </p:nvSpPr>
        <p:spPr>
          <a:xfrm>
            <a:off x="732965" y="3805030"/>
            <a:ext cx="335370" cy="3353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1471C26-8DF9-42A8-A71B-9F2101164E5B}"/>
              </a:ext>
            </a:extLst>
          </p:cNvPr>
          <p:cNvSpPr/>
          <p:nvPr/>
        </p:nvSpPr>
        <p:spPr>
          <a:xfrm>
            <a:off x="732965" y="4848168"/>
            <a:ext cx="335370" cy="3353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380F941B-CB0C-4C2F-ADB1-A7034077CA87}"/>
              </a:ext>
            </a:extLst>
          </p:cNvPr>
          <p:cNvSpPr/>
          <p:nvPr/>
        </p:nvSpPr>
        <p:spPr>
          <a:xfrm>
            <a:off x="3566248" y="1718754"/>
            <a:ext cx="335370" cy="335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AB30161-29ED-4884-84A7-88BDC2130F05}"/>
              </a:ext>
            </a:extLst>
          </p:cNvPr>
          <p:cNvSpPr/>
          <p:nvPr/>
        </p:nvSpPr>
        <p:spPr>
          <a:xfrm>
            <a:off x="3566248" y="2761892"/>
            <a:ext cx="335370" cy="335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CD7455-C51C-41B9-88C7-2FBE60C7EFFA}"/>
              </a:ext>
            </a:extLst>
          </p:cNvPr>
          <p:cNvSpPr/>
          <p:nvPr/>
        </p:nvSpPr>
        <p:spPr>
          <a:xfrm>
            <a:off x="3566248" y="3805030"/>
            <a:ext cx="335370" cy="335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8315BC3-D7E8-4B36-97F0-6E3292D388AF}"/>
              </a:ext>
            </a:extLst>
          </p:cNvPr>
          <p:cNvSpPr/>
          <p:nvPr/>
        </p:nvSpPr>
        <p:spPr>
          <a:xfrm>
            <a:off x="3566248" y="4848168"/>
            <a:ext cx="335370" cy="335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B5872541-AF45-4E15-8439-7001B8FE8715}"/>
              </a:ext>
            </a:extLst>
          </p:cNvPr>
          <p:cNvSpPr/>
          <p:nvPr/>
        </p:nvSpPr>
        <p:spPr>
          <a:xfrm>
            <a:off x="6386699" y="1718754"/>
            <a:ext cx="335370" cy="3353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D03CC6A4-814E-480A-891C-095F72A32FF4}"/>
              </a:ext>
            </a:extLst>
          </p:cNvPr>
          <p:cNvSpPr/>
          <p:nvPr/>
        </p:nvSpPr>
        <p:spPr>
          <a:xfrm>
            <a:off x="6386699" y="2761892"/>
            <a:ext cx="335370" cy="3353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6F05653-7E2C-4BA4-9566-E86D2CBCB5A3}"/>
              </a:ext>
            </a:extLst>
          </p:cNvPr>
          <p:cNvSpPr/>
          <p:nvPr/>
        </p:nvSpPr>
        <p:spPr>
          <a:xfrm>
            <a:off x="6386699" y="3805030"/>
            <a:ext cx="335370" cy="3353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F486D63-3C6A-4796-8C4D-9D49591B2C08}"/>
              </a:ext>
            </a:extLst>
          </p:cNvPr>
          <p:cNvSpPr/>
          <p:nvPr/>
        </p:nvSpPr>
        <p:spPr>
          <a:xfrm>
            <a:off x="6386699" y="4848168"/>
            <a:ext cx="335370" cy="3353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894BA0C-23DC-4862-BDAC-B3EA616E545A}"/>
              </a:ext>
            </a:extLst>
          </p:cNvPr>
          <p:cNvSpPr/>
          <p:nvPr/>
        </p:nvSpPr>
        <p:spPr>
          <a:xfrm>
            <a:off x="9255062" y="1718754"/>
            <a:ext cx="335370" cy="3353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996DCFF-FB96-47A8-9A7F-4F2AA97AAD7E}"/>
              </a:ext>
            </a:extLst>
          </p:cNvPr>
          <p:cNvSpPr/>
          <p:nvPr/>
        </p:nvSpPr>
        <p:spPr>
          <a:xfrm>
            <a:off x="9255062" y="2761892"/>
            <a:ext cx="335370" cy="3353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B927BFD-2F84-45D3-A022-27298E05DA57}"/>
              </a:ext>
            </a:extLst>
          </p:cNvPr>
          <p:cNvSpPr/>
          <p:nvPr/>
        </p:nvSpPr>
        <p:spPr>
          <a:xfrm>
            <a:off x="9255062" y="3805030"/>
            <a:ext cx="335370" cy="3353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2B5CF5EE-568E-4F97-B20E-E881DC0985C1}"/>
              </a:ext>
            </a:extLst>
          </p:cNvPr>
          <p:cNvSpPr/>
          <p:nvPr/>
        </p:nvSpPr>
        <p:spPr>
          <a:xfrm>
            <a:off x="9255062" y="4848168"/>
            <a:ext cx="335370" cy="3353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005011-241A-474C-A248-07422A75082D}"/>
              </a:ext>
            </a:extLst>
          </p:cNvPr>
          <p:cNvSpPr/>
          <p:nvPr/>
        </p:nvSpPr>
        <p:spPr>
          <a:xfrm>
            <a:off x="1711569" y="6757735"/>
            <a:ext cx="10480431" cy="1002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C83251-8AE8-B65E-5F03-10A42E740495}"/>
              </a:ext>
            </a:extLst>
          </p:cNvPr>
          <p:cNvSpPr/>
          <p:nvPr/>
        </p:nvSpPr>
        <p:spPr>
          <a:xfrm>
            <a:off x="542473" y="5617239"/>
            <a:ext cx="2616200" cy="899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33B9D7-400C-1079-4B99-20EE23F652B0}"/>
              </a:ext>
            </a:extLst>
          </p:cNvPr>
          <p:cNvSpPr/>
          <p:nvPr/>
        </p:nvSpPr>
        <p:spPr>
          <a:xfrm>
            <a:off x="3372758" y="5617239"/>
            <a:ext cx="2616200" cy="899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7082E9-EBA3-F5CC-F675-6A7CA0CAEFC4}"/>
              </a:ext>
            </a:extLst>
          </p:cNvPr>
          <p:cNvSpPr/>
          <p:nvPr/>
        </p:nvSpPr>
        <p:spPr>
          <a:xfrm>
            <a:off x="6203043" y="5617239"/>
            <a:ext cx="2616200" cy="8998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4C4C04BF-6FF7-A754-8CFE-1253F443A6A6}"/>
              </a:ext>
            </a:extLst>
          </p:cNvPr>
          <p:cNvSpPr/>
          <p:nvPr/>
        </p:nvSpPr>
        <p:spPr>
          <a:xfrm>
            <a:off x="9033328" y="5617239"/>
            <a:ext cx="2616200" cy="8998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AC56D31-1D44-82D2-34A8-19F3BB512CD8}"/>
              </a:ext>
            </a:extLst>
          </p:cNvPr>
          <p:cNvGrpSpPr/>
          <p:nvPr/>
        </p:nvGrpSpPr>
        <p:grpSpPr>
          <a:xfrm>
            <a:off x="1261273" y="5726440"/>
            <a:ext cx="1871762" cy="681484"/>
            <a:chOff x="1389464" y="2004594"/>
            <a:chExt cx="1564194" cy="681484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1D8B515-9854-9C93-1413-E944AA220707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Today’s Analytics will tell you stories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B495C66-243C-826D-536A-B64B869216FC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INNOVATIVE EXCEPTIONS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B1CB7E9-606B-3509-F3B7-2499AE82BF8B}"/>
              </a:ext>
            </a:extLst>
          </p:cNvPr>
          <p:cNvGrpSpPr/>
          <p:nvPr/>
        </p:nvGrpSpPr>
        <p:grpSpPr>
          <a:xfrm>
            <a:off x="4043483" y="5726440"/>
            <a:ext cx="1917258" cy="681484"/>
            <a:chOff x="1389464" y="2004594"/>
            <a:chExt cx="1564194" cy="68148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0451703-1FE9-C9CE-8DF7-6C983A53E3C2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See your incoming POs in charts and take charge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7457898-1C5C-71FD-20A0-41C0BB9385F8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OPEN ORDER MGMT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3D26E11-6EA4-BBC5-EBEA-C1958A0D1425}"/>
              </a:ext>
            </a:extLst>
          </p:cNvPr>
          <p:cNvGrpSpPr/>
          <p:nvPr/>
        </p:nvGrpSpPr>
        <p:grpSpPr>
          <a:xfrm>
            <a:off x="6868424" y="5726440"/>
            <a:ext cx="1967925" cy="681484"/>
            <a:chOff x="1389464" y="2004594"/>
            <a:chExt cx="1564194" cy="68148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8E7C438-59D8-E117-2460-C348F71A1881}"/>
                </a:ext>
              </a:extLst>
            </p:cNvPr>
            <p:cNvSpPr txBox="1"/>
            <p:nvPr/>
          </p:nvSpPr>
          <p:spPr>
            <a:xfrm>
              <a:off x="1389464" y="2255191"/>
              <a:ext cx="156419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Where and Who are impacting the strategy?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A495217-E30A-0147-21B6-96B47DB83202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MANUAL MINs ANALYSIS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4214309-F212-A50D-A089-FB4C0C609545}"/>
              </a:ext>
            </a:extLst>
          </p:cNvPr>
          <p:cNvGrpSpPr/>
          <p:nvPr/>
        </p:nvGrpSpPr>
        <p:grpSpPr>
          <a:xfrm>
            <a:off x="9684818" y="5726440"/>
            <a:ext cx="1967925" cy="573762"/>
            <a:chOff x="1389464" y="2004594"/>
            <a:chExt cx="1564194" cy="57376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9D930C1-2E8E-51B2-6975-2F1DF18E00D7}"/>
                </a:ext>
              </a:extLst>
            </p:cNvPr>
            <p:cNvSpPr txBox="1"/>
            <p:nvPr/>
          </p:nvSpPr>
          <p:spPr>
            <a:xfrm>
              <a:off x="1389464" y="2362912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Set a goal of &lt; 10%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76702F0-73EC-1A36-0E66-4271376CF20A}"/>
                </a:ext>
              </a:extLst>
            </p:cNvPr>
            <p:cNvSpPr txBox="1"/>
            <p:nvPr/>
          </p:nvSpPr>
          <p:spPr>
            <a:xfrm>
              <a:off x="1389464" y="2004594"/>
              <a:ext cx="1564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OVERSTOCK MGMT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40513013-8F73-1DD9-9865-BF2BA958284C}"/>
              </a:ext>
            </a:extLst>
          </p:cNvPr>
          <p:cNvSpPr/>
          <p:nvPr/>
        </p:nvSpPr>
        <p:spPr>
          <a:xfrm>
            <a:off x="732965" y="5899497"/>
            <a:ext cx="335370" cy="3353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FEB2C1E7-B646-9D7F-BFD7-AC7A22E813A7}"/>
              </a:ext>
            </a:extLst>
          </p:cNvPr>
          <p:cNvSpPr/>
          <p:nvPr/>
        </p:nvSpPr>
        <p:spPr>
          <a:xfrm>
            <a:off x="3566248" y="5899497"/>
            <a:ext cx="335370" cy="335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43C0477A-29D5-22F7-A41F-267BD324A3FC}"/>
              </a:ext>
            </a:extLst>
          </p:cNvPr>
          <p:cNvSpPr/>
          <p:nvPr/>
        </p:nvSpPr>
        <p:spPr>
          <a:xfrm>
            <a:off x="6386699" y="5899497"/>
            <a:ext cx="335370" cy="3353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2CF797A8-915C-A08C-7063-9FCED82DF5A3}"/>
              </a:ext>
            </a:extLst>
          </p:cNvPr>
          <p:cNvSpPr/>
          <p:nvPr/>
        </p:nvSpPr>
        <p:spPr>
          <a:xfrm>
            <a:off x="9255062" y="5899497"/>
            <a:ext cx="335370" cy="3353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E266787-3A81-09CE-A108-F52E27B5BDD8}"/>
              </a:ext>
            </a:extLst>
          </p:cNvPr>
          <p:cNvSpPr txBox="1"/>
          <p:nvPr/>
        </p:nvSpPr>
        <p:spPr>
          <a:xfrm>
            <a:off x="539910" y="1024284"/>
            <a:ext cx="22190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378ECB4-2F65-414C-761E-6AC380A28210}"/>
              </a:ext>
            </a:extLst>
          </p:cNvPr>
          <p:cNvSpPr txBox="1"/>
          <p:nvPr/>
        </p:nvSpPr>
        <p:spPr>
          <a:xfrm>
            <a:off x="3370197" y="1033625"/>
            <a:ext cx="22190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B4A7EF-9F48-AE4F-A110-21FD794EC33A}"/>
              </a:ext>
            </a:extLst>
          </p:cNvPr>
          <p:cNvSpPr txBox="1"/>
          <p:nvPr/>
        </p:nvSpPr>
        <p:spPr>
          <a:xfrm>
            <a:off x="6203546" y="1033625"/>
            <a:ext cx="22190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37F5703-2775-2C65-5221-B9D4FB9F8BF5}"/>
              </a:ext>
            </a:extLst>
          </p:cNvPr>
          <p:cNvSpPr txBox="1"/>
          <p:nvPr/>
        </p:nvSpPr>
        <p:spPr>
          <a:xfrm>
            <a:off x="9041868" y="1022248"/>
            <a:ext cx="22190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4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78DBD94A-9BB2-3445-C537-7AA5B89A4E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5" y="1725257"/>
            <a:ext cx="314809" cy="31480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038AF1F-77F3-D981-5066-DB66D3B8CB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19" y="2770438"/>
            <a:ext cx="320842" cy="32084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408C6D0D-A70C-F943-8FDC-7AC0E76AF8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8" y="5925381"/>
            <a:ext cx="296763" cy="29676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4AB65F5-66C5-7235-3B29-2E8FCB1B68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2" y="3812294"/>
            <a:ext cx="320842" cy="32084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5D4ED2A-EB10-5B43-DE08-80629FC60E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90" y="4885631"/>
            <a:ext cx="267368" cy="26736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B249FCA-AC67-E534-B7AE-A4D2E5CADF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887" y="1751148"/>
            <a:ext cx="271825" cy="27182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3D7D421-144F-2D8D-9951-F102937337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460" y="4855246"/>
            <a:ext cx="335370" cy="33537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48DB9CA-110A-3AC7-9EC4-6C0AC4F119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262" y="5934829"/>
            <a:ext cx="285340" cy="28534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2308233-3BA0-705B-9A92-B40E762B91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293" y="2769156"/>
            <a:ext cx="320842" cy="320842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06B03185-C37C-05BC-B16F-8164876E35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839" y="3824333"/>
            <a:ext cx="296763" cy="29676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148258F-0258-0E9C-E123-B8ED6C0E6C9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423" y="1763928"/>
            <a:ext cx="324969" cy="26418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47EC9566-7AE8-C285-950B-932330B2BAE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965" y="2809119"/>
            <a:ext cx="264188" cy="26418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C192F8A-9D6F-3B1D-E0FE-F95778F8B40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813" y="5921538"/>
            <a:ext cx="264188" cy="264188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A321FF7-BCF1-B6DC-03AF-6175CCA2431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254" y="3832836"/>
            <a:ext cx="264188" cy="26418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3FF775BD-DF51-8286-862D-432F228A8BD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092" y="4864418"/>
            <a:ext cx="317025" cy="317025"/>
          </a:xfrm>
          <a:prstGeom prst="rect">
            <a:avLst/>
          </a:prstGeom>
        </p:spPr>
      </p:pic>
      <p:pic>
        <p:nvPicPr>
          <p:cNvPr id="156" name="Graphic 155" descr="Open hand">
            <a:extLst>
              <a:ext uri="{FF2B5EF4-FFF2-40B4-BE49-F238E27FC236}">
                <a16:creationId xmlns:a16="http://schemas.microsoft.com/office/drawing/2014/main" id="{3CE28A7C-B522-F1EA-C693-B23CFC0BD8A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78497" y="1726810"/>
            <a:ext cx="268008" cy="268008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BDEAE8F-CF0A-1A62-28D5-2E904D51B14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696" y="2767308"/>
            <a:ext cx="321610" cy="32161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616F17E7-85FB-232C-021C-D36EA3BD274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474" y="5934829"/>
            <a:ext cx="335370" cy="33537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064964E-37F1-E012-4096-192813FE725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952" y="4846073"/>
            <a:ext cx="335370" cy="33537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9B1321A-CFE6-9EAC-CE27-FCDDC647130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053" y="3809183"/>
            <a:ext cx="301723" cy="301723"/>
          </a:xfrm>
          <a:prstGeom prst="rect">
            <a:avLst/>
          </a:prstGeom>
        </p:spPr>
      </p:pic>
      <p:sp>
        <p:nvSpPr>
          <p:cNvPr id="166" name="Oval 165">
            <a:extLst>
              <a:ext uri="{FF2B5EF4-FFF2-40B4-BE49-F238E27FC236}">
                <a16:creationId xmlns:a16="http://schemas.microsoft.com/office/drawing/2014/main" id="{67AA1FD6-4A32-34F9-66A3-F528F8F7A3A0}"/>
              </a:ext>
            </a:extLst>
          </p:cNvPr>
          <p:cNvSpPr/>
          <p:nvPr/>
        </p:nvSpPr>
        <p:spPr>
          <a:xfrm>
            <a:off x="9087485" y="2534554"/>
            <a:ext cx="221901" cy="2154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C1B0A0C-281D-9426-89BE-A70C4A36E17C}"/>
              </a:ext>
            </a:extLst>
          </p:cNvPr>
          <p:cNvSpPr txBox="1"/>
          <p:nvPr/>
        </p:nvSpPr>
        <p:spPr>
          <a:xfrm>
            <a:off x="9083681" y="2495171"/>
            <a:ext cx="22190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325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D249C0-8A15-4548-3197-60CE1A1C6D6F}"/>
              </a:ext>
            </a:extLst>
          </p:cNvPr>
          <p:cNvCxnSpPr>
            <a:cxnSpLocks/>
          </p:cNvCxnSpPr>
          <p:nvPr/>
        </p:nvCxnSpPr>
        <p:spPr>
          <a:xfrm>
            <a:off x="2230452" y="1897166"/>
            <a:ext cx="2702272" cy="38283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9A1742-5C08-291B-FCC9-93739E3815C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230452" y="1124442"/>
            <a:ext cx="2709023" cy="66162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D94B6B-BAA6-F658-1278-691EEF28E287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98819" y="3036469"/>
            <a:ext cx="2640622" cy="154153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4564AB-634F-F68A-F2C7-E02176DB5A81}"/>
              </a:ext>
            </a:extLst>
          </p:cNvPr>
          <p:cNvCxnSpPr>
            <a:cxnSpLocks/>
          </p:cNvCxnSpPr>
          <p:nvPr/>
        </p:nvCxnSpPr>
        <p:spPr>
          <a:xfrm flipH="1" flipV="1">
            <a:off x="7280895" y="2998352"/>
            <a:ext cx="2085296" cy="1419824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E1B56C-2EB7-5400-4DC3-631121F04DBF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7281018" y="4495088"/>
            <a:ext cx="2085173" cy="19142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F3B601-F15B-C272-EFF4-B2E964E2332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7280975" y="3924036"/>
            <a:ext cx="2085216" cy="49414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F500F4-50FA-9DCF-0C2C-689F18D02F8B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7272451" y="2102818"/>
            <a:ext cx="1965553" cy="135146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4939476" y="55547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4871103" y="128054"/>
            <a:ext cx="2409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4939475" y="559749"/>
            <a:ext cx="2341545" cy="1129386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B1E-CD3D-B1E2-261D-9D92410CBFC8}"/>
              </a:ext>
            </a:extLst>
          </p:cNvPr>
          <p:cNvSpPr/>
          <p:nvPr/>
        </p:nvSpPr>
        <p:spPr>
          <a:xfrm>
            <a:off x="4939476" y="6118792"/>
            <a:ext cx="2341542" cy="581107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4697F-F6F5-A8A0-E81D-0084FF8CF8C8}"/>
              </a:ext>
            </a:extLst>
          </p:cNvPr>
          <p:cNvSpPr/>
          <p:nvPr/>
        </p:nvSpPr>
        <p:spPr>
          <a:xfrm>
            <a:off x="4939458" y="4174100"/>
            <a:ext cx="2341541" cy="1936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ADC34-1CA2-FFAB-3462-FBA1D0545A84}"/>
              </a:ext>
            </a:extLst>
          </p:cNvPr>
          <p:cNvSpPr/>
          <p:nvPr/>
        </p:nvSpPr>
        <p:spPr>
          <a:xfrm>
            <a:off x="4947981" y="3682525"/>
            <a:ext cx="2332994" cy="4830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07993-F689-EB24-A673-9F9B9BED38EF}"/>
              </a:ext>
            </a:extLst>
          </p:cNvPr>
          <p:cNvSpPr/>
          <p:nvPr/>
        </p:nvSpPr>
        <p:spPr>
          <a:xfrm>
            <a:off x="4939458" y="3234587"/>
            <a:ext cx="2332993" cy="4393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9144D-299A-4B9F-E3EB-EF2D96CE7DDB}"/>
              </a:ext>
            </a:extLst>
          </p:cNvPr>
          <p:cNvSpPr/>
          <p:nvPr/>
        </p:nvSpPr>
        <p:spPr>
          <a:xfrm>
            <a:off x="4939441" y="2830390"/>
            <a:ext cx="2341534" cy="412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3AD735-5551-EFCB-BBE4-F9FBE98D6C6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427006" y="1124442"/>
            <a:ext cx="2512469" cy="304110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58BFB3-6B0F-C8CE-6B5F-D074E5D96BB5}"/>
              </a:ext>
            </a:extLst>
          </p:cNvPr>
          <p:cNvCxnSpPr>
            <a:cxnSpLocks/>
          </p:cNvCxnSpPr>
          <p:nvPr/>
        </p:nvCxnSpPr>
        <p:spPr>
          <a:xfrm flipH="1" flipV="1">
            <a:off x="7315234" y="1098273"/>
            <a:ext cx="2050957" cy="339681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EB14C4A-B299-A4DD-9B72-93F7D3258933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7280999" y="4418176"/>
            <a:ext cx="2085192" cy="723993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800827-AD76-032E-0B3D-EE4B70C013D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427006" y="4578004"/>
            <a:ext cx="2512452" cy="56416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A5BB2141-B74B-1FC8-424D-3C37A124DF3D}"/>
              </a:ext>
            </a:extLst>
          </p:cNvPr>
          <p:cNvSpPr txBox="1">
            <a:spLocks/>
          </p:cNvSpPr>
          <p:nvPr/>
        </p:nvSpPr>
        <p:spPr>
          <a:xfrm>
            <a:off x="6592261" y="943026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9CAAC0F-3D1F-08D9-763A-853A0E4E2310}"/>
              </a:ext>
            </a:extLst>
          </p:cNvPr>
          <p:cNvSpPr txBox="1">
            <a:spLocks/>
          </p:cNvSpPr>
          <p:nvPr/>
        </p:nvSpPr>
        <p:spPr>
          <a:xfrm>
            <a:off x="6513324" y="2880789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9AB0967-B0E2-C702-658A-1805366B1639}"/>
              </a:ext>
            </a:extLst>
          </p:cNvPr>
          <p:cNvSpPr txBox="1">
            <a:spLocks/>
          </p:cNvSpPr>
          <p:nvPr/>
        </p:nvSpPr>
        <p:spPr>
          <a:xfrm>
            <a:off x="6933015" y="3308293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CADA3DD-41C7-B799-8539-FBA349D30FFF}"/>
              </a:ext>
            </a:extLst>
          </p:cNvPr>
          <p:cNvSpPr txBox="1">
            <a:spLocks/>
          </p:cNvSpPr>
          <p:nvPr/>
        </p:nvSpPr>
        <p:spPr>
          <a:xfrm>
            <a:off x="6828660" y="3761960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910E34A-5F34-45A9-D2A3-56BAE3652448}"/>
              </a:ext>
            </a:extLst>
          </p:cNvPr>
          <p:cNvSpPr txBox="1">
            <a:spLocks/>
          </p:cNvSpPr>
          <p:nvPr/>
        </p:nvSpPr>
        <p:spPr>
          <a:xfrm>
            <a:off x="6762437" y="4964431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42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7B993ED8-7C96-DE09-5D10-3B507FBA8E4B}"/>
              </a:ext>
            </a:extLst>
          </p:cNvPr>
          <p:cNvSpPr txBox="1">
            <a:spLocks/>
          </p:cNvSpPr>
          <p:nvPr/>
        </p:nvSpPr>
        <p:spPr>
          <a:xfrm>
            <a:off x="6842365" y="6231922"/>
            <a:ext cx="589718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sx="112000" sy="112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sx="112000" sy="112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69B5-9180-A2B6-9327-A2A5A8F76E86}"/>
              </a:ext>
            </a:extLst>
          </p:cNvPr>
          <p:cNvSpPr txBox="1"/>
          <p:nvPr/>
        </p:nvSpPr>
        <p:spPr>
          <a:xfrm>
            <a:off x="846035" y="2920278"/>
            <a:ext cx="272610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INVENTORY ANALYST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AKA: BUYER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18C09-CEB1-8D9D-ABD1-320DB2B10BA3}"/>
              </a:ext>
            </a:extLst>
          </p:cNvPr>
          <p:cNvSpPr txBox="1"/>
          <p:nvPr/>
        </p:nvSpPr>
        <p:spPr>
          <a:xfrm>
            <a:off x="1176790" y="6021829"/>
            <a:ext cx="2055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PRODUCT MGR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B86D4-8768-B047-3F40-1C54EACD545E}"/>
              </a:ext>
            </a:extLst>
          </p:cNvPr>
          <p:cNvSpPr txBox="1"/>
          <p:nvPr/>
        </p:nvSpPr>
        <p:spPr>
          <a:xfrm>
            <a:off x="8635642" y="2924081"/>
            <a:ext cx="194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39853-137B-A74C-23D0-288F0CFF8879}"/>
              </a:ext>
            </a:extLst>
          </p:cNvPr>
          <p:cNvSpPr txBox="1"/>
          <p:nvPr/>
        </p:nvSpPr>
        <p:spPr>
          <a:xfrm>
            <a:off x="8516000" y="6031358"/>
            <a:ext cx="2619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STORE MGR / SALES</a:t>
            </a:r>
          </a:p>
        </p:txBody>
      </p:sp>
      <p:pic>
        <p:nvPicPr>
          <p:cNvPr id="12" name="Picture 6" descr="Frontier® Internet Service for Business | 855-339-1715">
            <a:extLst>
              <a:ext uri="{FF2B5EF4-FFF2-40B4-BE49-F238E27FC236}">
                <a16:creationId xmlns:a16="http://schemas.microsoft.com/office/drawing/2014/main" id="{A0BF8A7B-5874-FE7D-B797-C42948132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4" r="17383"/>
          <a:stretch/>
        </p:blipFill>
        <p:spPr bwMode="auto">
          <a:xfrm>
            <a:off x="8480385" y="697296"/>
            <a:ext cx="1997322" cy="22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inding My Black Business Black Entrepreneur Private Emotional Wellness  Consulting">
            <a:extLst>
              <a:ext uri="{FF2B5EF4-FFF2-40B4-BE49-F238E27FC236}">
                <a16:creationId xmlns:a16="http://schemas.microsoft.com/office/drawing/2014/main" id="{1E185982-20AA-5F22-738E-7275232E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4" y="3821782"/>
            <a:ext cx="2266351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ownload Business Women Png - Happy Business Woman Png PNG Image with No  Background - PNGkey.com">
            <a:extLst>
              <a:ext uri="{FF2B5EF4-FFF2-40B4-BE49-F238E27FC236}">
                <a16:creationId xmlns:a16="http://schemas.microsoft.com/office/drawing/2014/main" id="{17B18BC5-50EF-4C34-01C3-EEC6CE7C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5438" y="753411"/>
            <a:ext cx="1842166" cy="22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ownload Master Of Business Administration - Asian Business Woman Png PNG  Image with No Background - PNGkey.com">
            <a:extLst>
              <a:ext uri="{FF2B5EF4-FFF2-40B4-BE49-F238E27FC236}">
                <a16:creationId xmlns:a16="http://schemas.microsoft.com/office/drawing/2014/main" id="{D20B2462-22ED-2E44-1269-1144EA42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5551" y="3810894"/>
            <a:ext cx="1534716" cy="2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ECAD812F-0340-E336-C3BE-69D0A667C0B8}"/>
              </a:ext>
            </a:extLst>
          </p:cNvPr>
          <p:cNvSpPr txBox="1">
            <a:spLocks/>
          </p:cNvSpPr>
          <p:nvPr/>
        </p:nvSpPr>
        <p:spPr>
          <a:xfrm>
            <a:off x="5005642" y="4989538"/>
            <a:ext cx="234154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SLOW MOVERS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DB46CF9A-5E9A-EE61-C29E-06795B1F8AA5}"/>
              </a:ext>
            </a:extLst>
          </p:cNvPr>
          <p:cNvSpPr txBox="1">
            <a:spLocks/>
          </p:cNvSpPr>
          <p:nvPr/>
        </p:nvSpPr>
        <p:spPr>
          <a:xfrm>
            <a:off x="5022734" y="3790202"/>
            <a:ext cx="217994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MANUAL MINS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0865B1CA-832D-2ACC-7C17-CAC1C6D36841}"/>
              </a:ext>
            </a:extLst>
          </p:cNvPr>
          <p:cNvSpPr txBox="1">
            <a:spLocks/>
          </p:cNvSpPr>
          <p:nvPr/>
        </p:nvSpPr>
        <p:spPr>
          <a:xfrm>
            <a:off x="5015896" y="3326069"/>
            <a:ext cx="242600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BUY MULTIPLES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F04D369F-381F-13EA-47B9-52FD922EF5A3}"/>
              </a:ext>
            </a:extLst>
          </p:cNvPr>
          <p:cNvSpPr txBox="1">
            <a:spLocks/>
          </p:cNvSpPr>
          <p:nvPr/>
        </p:nvSpPr>
        <p:spPr>
          <a:xfrm>
            <a:off x="5024932" y="2893133"/>
            <a:ext cx="210083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NEW ITEMS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25A67F1A-3F56-D3FE-52EF-E325B3ABB695}"/>
              </a:ext>
            </a:extLst>
          </p:cNvPr>
          <p:cNvSpPr txBox="1">
            <a:spLocks/>
          </p:cNvSpPr>
          <p:nvPr/>
        </p:nvSpPr>
        <p:spPr>
          <a:xfrm>
            <a:off x="5055537" y="967860"/>
            <a:ext cx="210083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NON-STOCK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DAD2E7E-0CAE-E290-2E49-EC6F681EA58D}"/>
              </a:ext>
            </a:extLst>
          </p:cNvPr>
          <p:cNvSpPr txBox="1">
            <a:spLocks/>
          </p:cNvSpPr>
          <p:nvPr/>
        </p:nvSpPr>
        <p:spPr>
          <a:xfrm>
            <a:off x="5016387" y="2102818"/>
            <a:ext cx="213143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BASE REPLENISH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26217F67-D69E-3BDE-0DC3-95E818DF6470}"/>
              </a:ext>
            </a:extLst>
          </p:cNvPr>
          <p:cNvSpPr txBox="1">
            <a:spLocks/>
          </p:cNvSpPr>
          <p:nvPr/>
        </p:nvSpPr>
        <p:spPr>
          <a:xfrm>
            <a:off x="5028840" y="6260237"/>
            <a:ext cx="196019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CUST RESERVE</a:t>
            </a:r>
          </a:p>
        </p:txBody>
      </p:sp>
    </p:spTree>
    <p:extLst>
      <p:ext uri="{BB962C8B-B14F-4D97-AF65-F5344CB8AC3E}">
        <p14:creationId xmlns:p14="http://schemas.microsoft.com/office/powerpoint/2010/main" val="6619781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6E3FD-D6E3-6481-F331-C416407A2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8FCEAA-F11E-AB47-B2E6-220A21EF78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8FCEAA-F11E-AB47-B2E6-220A21EF7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B39EF5-7BF2-5A48-31F0-37E7120D6B77}"/>
              </a:ext>
            </a:extLst>
          </p:cNvPr>
          <p:cNvSpPr/>
          <p:nvPr/>
        </p:nvSpPr>
        <p:spPr>
          <a:xfrm>
            <a:off x="0" y="5443670"/>
            <a:ext cx="12192000" cy="1414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B3C2E1-CA0D-5F44-BA52-F44C90B4501A}"/>
              </a:ext>
            </a:extLst>
          </p:cNvPr>
          <p:cNvSpPr txBox="1">
            <a:spLocks/>
          </p:cNvSpPr>
          <p:nvPr/>
        </p:nvSpPr>
        <p:spPr>
          <a:xfrm>
            <a:off x="-1" y="3378251"/>
            <a:ext cx="12183453" cy="3282437"/>
          </a:xfrm>
          <a:prstGeom prst="rect">
            <a:avLst/>
          </a:prstGeom>
          <a:effectLst>
            <a:glow rad="1714500">
              <a:schemeClr val="bg1">
                <a:alpha val="2000"/>
              </a:schemeClr>
            </a:glow>
          </a:effectLst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dist="38100" dir="13500000">
                    <a:schemeClr val="accent1">
                      <a:lumMod val="75000"/>
                      <a:alpha val="93000"/>
                    </a:schemeClr>
                  </a:inn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O F </a:t>
            </a:r>
            <a:r>
              <a:rPr lang="en-US" sz="115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dist="38100" dir="13500000">
                    <a:schemeClr val="accent1">
                      <a:lumMod val="75000"/>
                      <a:alpha val="93000"/>
                    </a:schemeClr>
                  </a:inn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dist="38100" dir="13500000">
                    <a:schemeClr val="accent1">
                      <a:lumMod val="75000"/>
                      <a:alpha val="93000"/>
                    </a:schemeClr>
                  </a:inn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 E N S E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6600" b="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defense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CDA2D-471B-B847-98C4-BD218BE5EA45}"/>
              </a:ext>
            </a:extLst>
          </p:cNvPr>
          <p:cNvSpPr txBox="1"/>
          <p:nvPr/>
        </p:nvSpPr>
        <p:spPr>
          <a:xfrm>
            <a:off x="1813559" y="2815830"/>
            <a:ext cx="78072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Play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747F2-B32B-DAA7-10DF-4A93FC21B523}"/>
              </a:ext>
            </a:extLst>
          </p:cNvPr>
          <p:cNvSpPr txBox="1"/>
          <p:nvPr/>
        </p:nvSpPr>
        <p:spPr>
          <a:xfrm>
            <a:off x="2012" y="895872"/>
            <a:ext cx="1216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CustReserve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  %Non-Stock  New%  %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SlowMovers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ManMins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% 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BuyMultDays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" panose="020B0502040204020203" pitchFamily="34" charset="0"/>
              </a:rPr>
              <a:t>LeadTime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C62EA0-E554-4F10-BDB4-4EF4B670C6DF}"/>
              </a:ext>
            </a:extLst>
          </p:cNvPr>
          <p:cNvCxnSpPr/>
          <p:nvPr/>
        </p:nvCxnSpPr>
        <p:spPr>
          <a:xfrm>
            <a:off x="2012" y="5443670"/>
            <a:ext cx="12164021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14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AD179A-8025-45E2-9179-B509279A31F1}"/>
              </a:ext>
            </a:extLst>
          </p:cNvPr>
          <p:cNvSpPr txBox="1"/>
          <p:nvPr/>
        </p:nvSpPr>
        <p:spPr>
          <a:xfrm>
            <a:off x="453548" y="214943"/>
            <a:ext cx="102567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BRANCH / STORE VALUES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005011-241A-474C-A248-07422A75082D}"/>
              </a:ext>
            </a:extLst>
          </p:cNvPr>
          <p:cNvSpPr/>
          <p:nvPr/>
        </p:nvSpPr>
        <p:spPr>
          <a:xfrm>
            <a:off x="1711569" y="6757735"/>
            <a:ext cx="10480431" cy="1002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68798-B00D-428E-B748-E6A57DC8549D}"/>
              </a:ext>
            </a:extLst>
          </p:cNvPr>
          <p:cNvSpPr/>
          <p:nvPr/>
        </p:nvSpPr>
        <p:spPr>
          <a:xfrm>
            <a:off x="387590" y="1054100"/>
            <a:ext cx="1752600" cy="6155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NON-STOCK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DC9A2F4-D9C6-4282-9361-370388FCBEB6}"/>
              </a:ext>
            </a:extLst>
          </p:cNvPr>
          <p:cNvSpPr/>
          <p:nvPr/>
        </p:nvSpPr>
        <p:spPr>
          <a:xfrm flipH="1">
            <a:off x="387590" y="914400"/>
            <a:ext cx="317500" cy="1397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E3F77E-AB4B-4621-9A87-3032B0AD1F3E}"/>
              </a:ext>
            </a:extLst>
          </p:cNvPr>
          <p:cNvSpPr/>
          <p:nvPr/>
        </p:nvSpPr>
        <p:spPr>
          <a:xfrm>
            <a:off x="2320434" y="1054100"/>
            <a:ext cx="1752600" cy="61555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CUST RESERVED</a:t>
            </a:r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B3CF03F6-B56F-4FC5-BFB9-A6415AA35F0C}"/>
              </a:ext>
            </a:extLst>
          </p:cNvPr>
          <p:cNvSpPr/>
          <p:nvPr/>
        </p:nvSpPr>
        <p:spPr>
          <a:xfrm flipH="1">
            <a:off x="2320434" y="914400"/>
            <a:ext cx="317500" cy="1397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34661A-F31A-4A3F-B495-03130C849C8A}"/>
              </a:ext>
            </a:extLst>
          </p:cNvPr>
          <p:cNvSpPr/>
          <p:nvPr/>
        </p:nvSpPr>
        <p:spPr>
          <a:xfrm>
            <a:off x="4253278" y="1054100"/>
            <a:ext cx="1752600" cy="6155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SLOW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&lt;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</a:t>
            </a: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312CAF7A-DC0B-453D-B761-D75F467D9251}"/>
              </a:ext>
            </a:extLst>
          </p:cNvPr>
          <p:cNvSpPr/>
          <p:nvPr/>
        </p:nvSpPr>
        <p:spPr>
          <a:xfrm flipH="1">
            <a:off x="4253278" y="914400"/>
            <a:ext cx="317500" cy="1397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3C38B52-1FD4-4B15-A02B-70A478B50018}"/>
              </a:ext>
            </a:extLst>
          </p:cNvPr>
          <p:cNvSpPr/>
          <p:nvPr/>
        </p:nvSpPr>
        <p:spPr>
          <a:xfrm>
            <a:off x="6186122" y="1054100"/>
            <a:ext cx="1752600" cy="6155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FORECAST=0</a:t>
            </a:r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362F8463-BED3-4A6C-A2FD-9C08864F9642}"/>
              </a:ext>
            </a:extLst>
          </p:cNvPr>
          <p:cNvSpPr/>
          <p:nvPr/>
        </p:nvSpPr>
        <p:spPr>
          <a:xfrm flipH="1">
            <a:off x="6186122" y="914400"/>
            <a:ext cx="317500" cy="1397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273F721-3229-4310-BF8E-88FA912F421E}"/>
              </a:ext>
            </a:extLst>
          </p:cNvPr>
          <p:cNvSpPr/>
          <p:nvPr/>
        </p:nvSpPr>
        <p:spPr>
          <a:xfrm>
            <a:off x="8118966" y="1054100"/>
            <a:ext cx="1752600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 MINIMUMs</a:t>
            </a: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5AA981E2-FC89-4241-9C20-432488475925}"/>
              </a:ext>
            </a:extLst>
          </p:cNvPr>
          <p:cNvSpPr/>
          <p:nvPr/>
        </p:nvSpPr>
        <p:spPr>
          <a:xfrm flipH="1">
            <a:off x="8118966" y="914400"/>
            <a:ext cx="317500" cy="1397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C81101-637C-4F0F-8AE2-11C16F4AAB86}"/>
              </a:ext>
            </a:extLst>
          </p:cNvPr>
          <p:cNvSpPr/>
          <p:nvPr/>
        </p:nvSpPr>
        <p:spPr>
          <a:xfrm>
            <a:off x="10051811" y="1054100"/>
            <a:ext cx="1752600" cy="6155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ONE DAY INVEN</a:t>
            </a:r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B977444F-9DCE-44AA-B072-45A5E5A8EC2C}"/>
              </a:ext>
            </a:extLst>
          </p:cNvPr>
          <p:cNvSpPr/>
          <p:nvPr/>
        </p:nvSpPr>
        <p:spPr>
          <a:xfrm flipH="1">
            <a:off x="10051811" y="914400"/>
            <a:ext cx="317500" cy="1397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90CCA-7DB4-4639-8E60-760C25B598CC}"/>
              </a:ext>
            </a:extLst>
          </p:cNvPr>
          <p:cNvCxnSpPr>
            <a:cxnSpLocks/>
          </p:cNvCxnSpPr>
          <p:nvPr/>
        </p:nvCxnSpPr>
        <p:spPr>
          <a:xfrm>
            <a:off x="10182351" y="5679379"/>
            <a:ext cx="171815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881797D-4741-4468-B51E-1D6BAB239A4C}"/>
              </a:ext>
            </a:extLst>
          </p:cNvPr>
          <p:cNvSpPr/>
          <p:nvPr/>
        </p:nvSpPr>
        <p:spPr>
          <a:xfrm>
            <a:off x="387590" y="1809353"/>
            <a:ext cx="1752600" cy="4889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724221-96FE-4A20-98C4-1367B1D820B3}"/>
              </a:ext>
            </a:extLst>
          </p:cNvPr>
          <p:cNvSpPr/>
          <p:nvPr/>
        </p:nvSpPr>
        <p:spPr>
          <a:xfrm>
            <a:off x="387590" y="1809353"/>
            <a:ext cx="117235" cy="488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F8896F-8474-4C1D-A8DA-BFAB25864E34}"/>
              </a:ext>
            </a:extLst>
          </p:cNvPr>
          <p:cNvSpPr/>
          <p:nvPr/>
        </p:nvSpPr>
        <p:spPr>
          <a:xfrm>
            <a:off x="387590" y="2437990"/>
            <a:ext cx="1752600" cy="90682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A6FAB57-770A-4A24-B752-663ED611B58C}"/>
              </a:ext>
            </a:extLst>
          </p:cNvPr>
          <p:cNvSpPr/>
          <p:nvPr/>
        </p:nvSpPr>
        <p:spPr>
          <a:xfrm>
            <a:off x="2320434" y="1809353"/>
            <a:ext cx="1752600" cy="4889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7DDBDAF-591F-46C4-9FAC-0C0AE07C923A}"/>
              </a:ext>
            </a:extLst>
          </p:cNvPr>
          <p:cNvSpPr/>
          <p:nvPr/>
        </p:nvSpPr>
        <p:spPr>
          <a:xfrm>
            <a:off x="2320434" y="1809353"/>
            <a:ext cx="117235" cy="488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7D1950B-7D93-4D68-9500-CBE60A5A234C}"/>
              </a:ext>
            </a:extLst>
          </p:cNvPr>
          <p:cNvSpPr/>
          <p:nvPr/>
        </p:nvSpPr>
        <p:spPr>
          <a:xfrm>
            <a:off x="4253278" y="1809353"/>
            <a:ext cx="1752600" cy="4889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7A9BA5-1C14-4D16-A144-D606193D10AA}"/>
              </a:ext>
            </a:extLst>
          </p:cNvPr>
          <p:cNvSpPr/>
          <p:nvPr/>
        </p:nvSpPr>
        <p:spPr>
          <a:xfrm>
            <a:off x="4253278" y="1809353"/>
            <a:ext cx="117235" cy="4889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9C74AED-4773-47DA-A2B0-7216D5EE6ED4}"/>
              </a:ext>
            </a:extLst>
          </p:cNvPr>
          <p:cNvSpPr/>
          <p:nvPr/>
        </p:nvSpPr>
        <p:spPr>
          <a:xfrm>
            <a:off x="6186122" y="1809353"/>
            <a:ext cx="1752600" cy="4889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DD31D96-758C-4442-A21F-C0C1173B33A9}"/>
              </a:ext>
            </a:extLst>
          </p:cNvPr>
          <p:cNvSpPr/>
          <p:nvPr/>
        </p:nvSpPr>
        <p:spPr>
          <a:xfrm>
            <a:off x="6186122" y="1809353"/>
            <a:ext cx="117235" cy="48893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F340EFF-9575-4E66-AB00-A7F395FD2FF4}"/>
              </a:ext>
            </a:extLst>
          </p:cNvPr>
          <p:cNvSpPr/>
          <p:nvPr/>
        </p:nvSpPr>
        <p:spPr>
          <a:xfrm>
            <a:off x="8118966" y="1809353"/>
            <a:ext cx="1752600" cy="4889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F970DD5-2CF0-44AA-B143-902DEA95AEC9}"/>
              </a:ext>
            </a:extLst>
          </p:cNvPr>
          <p:cNvSpPr/>
          <p:nvPr/>
        </p:nvSpPr>
        <p:spPr>
          <a:xfrm>
            <a:off x="8118966" y="1809353"/>
            <a:ext cx="117235" cy="488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C89591F-0B71-493B-A12E-DCBE39720E4A}"/>
              </a:ext>
            </a:extLst>
          </p:cNvPr>
          <p:cNvSpPr/>
          <p:nvPr/>
        </p:nvSpPr>
        <p:spPr>
          <a:xfrm>
            <a:off x="10051810" y="1809353"/>
            <a:ext cx="1752600" cy="78367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818F812-93AB-4B74-98D4-3F6151515123}"/>
              </a:ext>
            </a:extLst>
          </p:cNvPr>
          <p:cNvSpPr/>
          <p:nvPr/>
        </p:nvSpPr>
        <p:spPr>
          <a:xfrm>
            <a:off x="10051810" y="1809353"/>
            <a:ext cx="130541" cy="7836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63139-7308-69CB-6AB8-F972C21DAD10}"/>
              </a:ext>
            </a:extLst>
          </p:cNvPr>
          <p:cNvSpPr/>
          <p:nvPr/>
        </p:nvSpPr>
        <p:spPr>
          <a:xfrm>
            <a:off x="387590" y="3310333"/>
            <a:ext cx="1752600" cy="286290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4BB5E8-1DA9-633A-35EE-9BDA8C89CB49}"/>
              </a:ext>
            </a:extLst>
          </p:cNvPr>
          <p:cNvSpPr/>
          <p:nvPr/>
        </p:nvSpPr>
        <p:spPr>
          <a:xfrm>
            <a:off x="2320434" y="2426440"/>
            <a:ext cx="1752600" cy="5004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DEB0F3-AD28-932C-3045-29278B6EA606}"/>
              </a:ext>
            </a:extLst>
          </p:cNvPr>
          <p:cNvSpPr/>
          <p:nvPr/>
        </p:nvSpPr>
        <p:spPr>
          <a:xfrm>
            <a:off x="2320434" y="2963190"/>
            <a:ext cx="1752600" cy="31984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2B2ACC-8331-5B97-04D8-0E7943454FBB}"/>
              </a:ext>
            </a:extLst>
          </p:cNvPr>
          <p:cNvSpPr/>
          <p:nvPr/>
        </p:nvSpPr>
        <p:spPr>
          <a:xfrm>
            <a:off x="4253278" y="2406931"/>
            <a:ext cx="1752600" cy="18088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9AB9D5-717D-F6DC-2D2D-17336F4A5681}"/>
              </a:ext>
            </a:extLst>
          </p:cNvPr>
          <p:cNvSpPr/>
          <p:nvPr/>
        </p:nvSpPr>
        <p:spPr>
          <a:xfrm>
            <a:off x="4253278" y="4215815"/>
            <a:ext cx="1752600" cy="19263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62F367-9755-59FC-9149-C363975202B1}"/>
              </a:ext>
            </a:extLst>
          </p:cNvPr>
          <p:cNvSpPr/>
          <p:nvPr/>
        </p:nvSpPr>
        <p:spPr>
          <a:xfrm>
            <a:off x="6186122" y="2406932"/>
            <a:ext cx="1752600" cy="42177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B1FA4B-5B2B-E725-5000-F6008FE5D650}"/>
              </a:ext>
            </a:extLst>
          </p:cNvPr>
          <p:cNvSpPr/>
          <p:nvPr/>
        </p:nvSpPr>
        <p:spPr>
          <a:xfrm>
            <a:off x="6186122" y="2858834"/>
            <a:ext cx="1752600" cy="3283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C32995-775A-400B-81C5-D6123C7C3E51}"/>
              </a:ext>
            </a:extLst>
          </p:cNvPr>
          <p:cNvSpPr txBox="1"/>
          <p:nvPr/>
        </p:nvSpPr>
        <p:spPr>
          <a:xfrm>
            <a:off x="436456" y="3789133"/>
            <a:ext cx="1647730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Most are much better at adding items to the mix than removing them. 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Our goal is to help you make this task a smart, strategic, ‘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Ongoing Process’ rather than a Project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Inventory Reduction is dramatic with this change in mindset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D1FA18-0B67-49B3-98F1-6C0F2BC50930}"/>
              </a:ext>
            </a:extLst>
          </p:cNvPr>
          <p:cNvSpPr/>
          <p:nvPr/>
        </p:nvSpPr>
        <p:spPr>
          <a:xfrm flipV="1">
            <a:off x="387590" y="3267903"/>
            <a:ext cx="17526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0B2DE-9116-72C1-A7E2-6DF5629B7316}"/>
              </a:ext>
            </a:extLst>
          </p:cNvPr>
          <p:cNvGrpSpPr/>
          <p:nvPr/>
        </p:nvGrpSpPr>
        <p:grpSpPr>
          <a:xfrm>
            <a:off x="0" y="3046570"/>
            <a:ext cx="651339" cy="481624"/>
            <a:chOff x="18431" y="1302214"/>
            <a:chExt cx="651339" cy="48162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C67E03-9A92-119A-2156-B60771E8A041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8" name="Picture 6" descr="Magnifying glass Generic Blue icon | Freepik">
              <a:extLst>
                <a:ext uri="{FF2B5EF4-FFF2-40B4-BE49-F238E27FC236}">
                  <a16:creationId xmlns:a16="http://schemas.microsoft.com/office/drawing/2014/main" id="{2DB9C7C8-97F1-06DD-1C4C-05422B604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9BECCC-BE65-698D-F549-FDCA477B9EFE}"/>
                </a:ext>
              </a:extLst>
            </p:cNvPr>
            <p:cNvSpPr txBox="1"/>
            <p:nvPr/>
          </p:nvSpPr>
          <p:spPr>
            <a:xfrm>
              <a:off x="186865" y="1412097"/>
              <a:ext cx="4798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22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%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FCCF6-AD96-6B02-A08F-7E4223FB3842}"/>
              </a:ext>
            </a:extLst>
          </p:cNvPr>
          <p:cNvSpPr/>
          <p:nvPr/>
        </p:nvSpPr>
        <p:spPr>
          <a:xfrm flipV="1">
            <a:off x="2320434" y="2931611"/>
            <a:ext cx="175260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FA2EBD-FDD1-0D67-FD62-4F534F8529D7}"/>
              </a:ext>
            </a:extLst>
          </p:cNvPr>
          <p:cNvGrpSpPr/>
          <p:nvPr/>
        </p:nvGrpSpPr>
        <p:grpSpPr>
          <a:xfrm>
            <a:off x="1932844" y="2718826"/>
            <a:ext cx="651339" cy="481624"/>
            <a:chOff x="18431" y="1302214"/>
            <a:chExt cx="651339" cy="48162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9A1C02-4373-8296-6724-C4B9FB239B5A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8" name="Picture 6" descr="Magnifying glass Generic Blue icon | Freepik">
              <a:extLst>
                <a:ext uri="{FF2B5EF4-FFF2-40B4-BE49-F238E27FC236}">
                  <a16:creationId xmlns:a16="http://schemas.microsoft.com/office/drawing/2014/main" id="{8BB3CC76-DB02-3053-1180-AE899EFBDA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A01DF0-A9D3-DFF4-ADA2-FFE19192980C}"/>
                </a:ext>
              </a:extLst>
            </p:cNvPr>
            <p:cNvSpPr txBox="1"/>
            <p:nvPr/>
          </p:nvSpPr>
          <p:spPr>
            <a:xfrm>
              <a:off x="186865" y="1412097"/>
              <a:ext cx="4798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15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%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BF1CE4-0523-CE2E-BE9F-EE6BF9F7DEE1}"/>
              </a:ext>
            </a:extLst>
          </p:cNvPr>
          <p:cNvSpPr/>
          <p:nvPr/>
        </p:nvSpPr>
        <p:spPr>
          <a:xfrm flipV="1">
            <a:off x="4253278" y="4159794"/>
            <a:ext cx="17526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C22AC9-1199-22A5-6C8E-E4D92FBFAFE8}"/>
              </a:ext>
            </a:extLst>
          </p:cNvPr>
          <p:cNvGrpSpPr/>
          <p:nvPr/>
        </p:nvGrpSpPr>
        <p:grpSpPr>
          <a:xfrm>
            <a:off x="3865688" y="3938461"/>
            <a:ext cx="651339" cy="481624"/>
            <a:chOff x="18431" y="1302214"/>
            <a:chExt cx="651339" cy="48162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4CEE87-1ED5-4B4F-CEDD-8CD48C3F0544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27" name="Picture 6" descr="Magnifying glass Generic Blue icon | Freepik">
              <a:extLst>
                <a:ext uri="{FF2B5EF4-FFF2-40B4-BE49-F238E27FC236}">
                  <a16:creationId xmlns:a16="http://schemas.microsoft.com/office/drawing/2014/main" id="{9D811E2C-BF6D-AA75-F6A3-4175BCBB2A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496EE4-4A81-CDE7-E03B-6CF6105A95C4}"/>
                </a:ext>
              </a:extLst>
            </p:cNvPr>
            <p:cNvSpPr txBox="1"/>
            <p:nvPr/>
          </p:nvSpPr>
          <p:spPr>
            <a:xfrm>
              <a:off x="186865" y="1412097"/>
              <a:ext cx="4798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54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%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43992-29EB-6F31-3B82-1D9B886098B5}"/>
              </a:ext>
            </a:extLst>
          </p:cNvPr>
          <p:cNvSpPr/>
          <p:nvPr/>
        </p:nvSpPr>
        <p:spPr>
          <a:xfrm flipV="1">
            <a:off x="6186122" y="2826645"/>
            <a:ext cx="17526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93B65F-E984-1FFB-1BDF-E265C6C7FDE9}"/>
              </a:ext>
            </a:extLst>
          </p:cNvPr>
          <p:cNvGrpSpPr/>
          <p:nvPr/>
        </p:nvGrpSpPr>
        <p:grpSpPr>
          <a:xfrm>
            <a:off x="5798532" y="2605312"/>
            <a:ext cx="651339" cy="481624"/>
            <a:chOff x="18431" y="1302214"/>
            <a:chExt cx="651339" cy="48162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607FFE9-14D2-A364-7465-323297BF015E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34" name="Picture 6" descr="Magnifying glass Generic Blue icon | Freepik">
              <a:extLst>
                <a:ext uri="{FF2B5EF4-FFF2-40B4-BE49-F238E27FC236}">
                  <a16:creationId xmlns:a16="http://schemas.microsoft.com/office/drawing/2014/main" id="{CF252DAA-B5E8-AC9B-58AC-7AF07F1EE3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5492B7-BFD1-2405-8EDA-D7A784EDFBDC}"/>
                </a:ext>
              </a:extLst>
            </p:cNvPr>
            <p:cNvSpPr txBox="1"/>
            <p:nvPr/>
          </p:nvSpPr>
          <p:spPr>
            <a:xfrm>
              <a:off x="186865" y="1412097"/>
              <a:ext cx="4798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13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%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E686C1B-A3DC-A6DF-803F-E2B0673D797B}"/>
              </a:ext>
            </a:extLst>
          </p:cNvPr>
          <p:cNvSpPr txBox="1"/>
          <p:nvPr/>
        </p:nvSpPr>
        <p:spPr>
          <a:xfrm>
            <a:off x="436998" y="2208294"/>
            <a:ext cx="170319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Active Items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FACF83-3104-5185-E976-080D1A7936B0}"/>
              </a:ext>
            </a:extLst>
          </p:cNvPr>
          <p:cNvSpPr txBox="1"/>
          <p:nvPr/>
        </p:nvSpPr>
        <p:spPr>
          <a:xfrm>
            <a:off x="2373660" y="2205077"/>
            <a:ext cx="170319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Active Items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8A1DA5-C999-218B-9171-EC1C02C10866}"/>
              </a:ext>
            </a:extLst>
          </p:cNvPr>
          <p:cNvSpPr txBox="1"/>
          <p:nvPr/>
        </p:nvSpPr>
        <p:spPr>
          <a:xfrm>
            <a:off x="4296008" y="2206531"/>
            <a:ext cx="170319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Active Items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E4D86E-C292-C09D-1247-9ABBF5903A04}"/>
              </a:ext>
            </a:extLst>
          </p:cNvPr>
          <p:cNvSpPr txBox="1"/>
          <p:nvPr/>
        </p:nvSpPr>
        <p:spPr>
          <a:xfrm>
            <a:off x="6232670" y="2203314"/>
            <a:ext cx="170319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Active Items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E70EAF-69EF-C08A-3E57-C10CE3494BC9}"/>
              </a:ext>
            </a:extLst>
          </p:cNvPr>
          <p:cNvGrpSpPr/>
          <p:nvPr/>
        </p:nvGrpSpPr>
        <p:grpSpPr>
          <a:xfrm>
            <a:off x="1060230" y="6367737"/>
            <a:ext cx="651339" cy="481624"/>
            <a:chOff x="18431" y="1302214"/>
            <a:chExt cx="651339" cy="4816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CFF6CBA-EF77-A58D-4A61-3F88813C8124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46" name="Picture 6" descr="Magnifying glass Generic Blue icon | Freepik">
              <a:extLst>
                <a:ext uri="{FF2B5EF4-FFF2-40B4-BE49-F238E27FC236}">
                  <a16:creationId xmlns:a16="http://schemas.microsoft.com/office/drawing/2014/main" id="{D02C3BF5-F73D-56B8-CA86-E56987CB4A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DF84F1-BC6A-8931-167A-8B89758B5921}"/>
                </a:ext>
              </a:extLst>
            </p:cNvPr>
            <p:cNvSpPr txBox="1"/>
            <p:nvPr/>
          </p:nvSpPr>
          <p:spPr>
            <a:xfrm>
              <a:off x="178319" y="1395005"/>
              <a:ext cx="479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28DA357-3659-A9EF-28A5-88145DA16665}"/>
              </a:ext>
            </a:extLst>
          </p:cNvPr>
          <p:cNvSpPr txBox="1"/>
          <p:nvPr/>
        </p:nvSpPr>
        <p:spPr>
          <a:xfrm>
            <a:off x="1700076" y="6511843"/>
            <a:ext cx="97628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748EBA-C868-72E1-1AAB-359D0454C09F}"/>
              </a:ext>
            </a:extLst>
          </p:cNvPr>
          <p:cNvSpPr txBox="1"/>
          <p:nvPr/>
        </p:nvSpPr>
        <p:spPr>
          <a:xfrm>
            <a:off x="2371503" y="3362293"/>
            <a:ext cx="164773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key to inventory reduction is to ‘buy later’. 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Aggressive pre-orders and reserve orders and ‘hide the inventory’ orders  drives the inventory up.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Start by seeing how your total Reserve / Allocated $Inventory compares to your total inventory investment. 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You will likely be inspired to put new rules in place and processes to review and remove.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DEEE9-8086-1B1B-529D-B74BE4F83B9D}"/>
              </a:ext>
            </a:extLst>
          </p:cNvPr>
          <p:cNvSpPr txBox="1"/>
          <p:nvPr/>
        </p:nvSpPr>
        <p:spPr>
          <a:xfrm>
            <a:off x="4262300" y="4422161"/>
            <a:ext cx="1717939" cy="169277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Inventory Operating Expense % is extreme on slow movers, often averaging 9% or more. 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Just like with Non-Stock, this must be an ‘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Ongoing Process’ rather than a Project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Those who excel at Item Mix Mgmt and boldly manage pricing will win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4B7B617-F9DB-FF06-4EE3-316A50CB66C0}"/>
              </a:ext>
            </a:extLst>
          </p:cNvPr>
          <p:cNvSpPr txBox="1"/>
          <p:nvPr/>
        </p:nvSpPr>
        <p:spPr>
          <a:xfrm>
            <a:off x="6232541" y="3302687"/>
            <a:ext cx="1647730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If the Seasonalized Forecast is ‘0’, then the item is at least for now a Non-Stock item.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Therefore, keep watch and make the decision to truly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turn the item to Non-Stock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if appropriate so that some odd order in 15 months does not trigger a small replenishment buy…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which is often turned into a major purchase due to Buying Multiples.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7C15BAD-6F5E-F436-840A-EB4F2B71282D}"/>
              </a:ext>
            </a:extLst>
          </p:cNvPr>
          <p:cNvSpPr/>
          <p:nvPr/>
        </p:nvSpPr>
        <p:spPr>
          <a:xfrm>
            <a:off x="8118966" y="3751009"/>
            <a:ext cx="1752600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BUYING MULTs</a:t>
            </a:r>
          </a:p>
        </p:txBody>
      </p:sp>
      <p:sp>
        <p:nvSpPr>
          <p:cNvPr id="125" name="Right Triangle 124">
            <a:extLst>
              <a:ext uri="{FF2B5EF4-FFF2-40B4-BE49-F238E27FC236}">
                <a16:creationId xmlns:a16="http://schemas.microsoft.com/office/drawing/2014/main" id="{33021A06-ACC2-A82F-0672-A70DD70801B6}"/>
              </a:ext>
            </a:extLst>
          </p:cNvPr>
          <p:cNvSpPr/>
          <p:nvPr/>
        </p:nvSpPr>
        <p:spPr>
          <a:xfrm flipH="1">
            <a:off x="8118966" y="3611309"/>
            <a:ext cx="317500" cy="1397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43A5E69-D6AD-3837-98F6-98C83F1C61A6}"/>
              </a:ext>
            </a:extLst>
          </p:cNvPr>
          <p:cNvSpPr/>
          <p:nvPr/>
        </p:nvSpPr>
        <p:spPr>
          <a:xfrm>
            <a:off x="8118966" y="4506262"/>
            <a:ext cx="1752600" cy="4889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ays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__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&gt;90D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7494179-84D7-01E7-6EEB-30F39C14F591}"/>
              </a:ext>
            </a:extLst>
          </p:cNvPr>
          <p:cNvSpPr/>
          <p:nvPr/>
        </p:nvSpPr>
        <p:spPr>
          <a:xfrm>
            <a:off x="8118966" y="4506262"/>
            <a:ext cx="117235" cy="488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3A436-D0C3-6B6B-C4D3-C2DF1D33E368}"/>
              </a:ext>
            </a:extLst>
          </p:cNvPr>
          <p:cNvSpPr/>
          <p:nvPr/>
        </p:nvSpPr>
        <p:spPr>
          <a:xfrm>
            <a:off x="8118966" y="2437990"/>
            <a:ext cx="1752600" cy="10825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D7A11D-D47A-7669-9FFE-BBB0EE3834D4}"/>
              </a:ext>
            </a:extLst>
          </p:cNvPr>
          <p:cNvSpPr/>
          <p:nvPr/>
        </p:nvSpPr>
        <p:spPr>
          <a:xfrm>
            <a:off x="8118966" y="5085929"/>
            <a:ext cx="1752600" cy="10873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367A11-ACDE-19F0-B116-72AB54DB75D4}"/>
              </a:ext>
            </a:extLst>
          </p:cNvPr>
          <p:cNvGrpSpPr/>
          <p:nvPr/>
        </p:nvGrpSpPr>
        <p:grpSpPr>
          <a:xfrm>
            <a:off x="7765106" y="2275924"/>
            <a:ext cx="651339" cy="481624"/>
            <a:chOff x="18431" y="1302214"/>
            <a:chExt cx="651339" cy="48162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644E66-81B1-96B0-0F08-C4CEA111A6A4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39" name="Picture 6" descr="Magnifying glass Generic Blue icon | Freepik">
              <a:extLst>
                <a:ext uri="{FF2B5EF4-FFF2-40B4-BE49-F238E27FC236}">
                  <a16:creationId xmlns:a16="http://schemas.microsoft.com/office/drawing/2014/main" id="{7FDF3842-9DE8-25C8-58DF-19BF40ED0A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A3AE991-1F9E-E222-E068-5D58DA671B39}"/>
                </a:ext>
              </a:extLst>
            </p:cNvPr>
            <p:cNvSpPr txBox="1"/>
            <p:nvPr/>
          </p:nvSpPr>
          <p:spPr>
            <a:xfrm>
              <a:off x="186865" y="1412097"/>
              <a:ext cx="4798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10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%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CB057F5-7488-E920-62D2-32FC42AA6BA7}"/>
              </a:ext>
            </a:extLst>
          </p:cNvPr>
          <p:cNvGrpSpPr/>
          <p:nvPr/>
        </p:nvGrpSpPr>
        <p:grpSpPr>
          <a:xfrm>
            <a:off x="7796246" y="4983561"/>
            <a:ext cx="651339" cy="481624"/>
            <a:chOff x="18431" y="1302214"/>
            <a:chExt cx="651339" cy="48162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CAB62D7-3E03-A69C-7AE6-53DFA9251D72}"/>
                </a:ext>
              </a:extLst>
            </p:cNvPr>
            <p:cNvSpPr/>
            <p:nvPr/>
          </p:nvSpPr>
          <p:spPr>
            <a:xfrm>
              <a:off x="282011" y="1417822"/>
              <a:ext cx="281120" cy="3012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68" name="Picture 6" descr="Magnifying glass Generic Blue icon | Freepik">
              <a:extLst>
                <a:ext uri="{FF2B5EF4-FFF2-40B4-BE49-F238E27FC236}">
                  <a16:creationId xmlns:a16="http://schemas.microsoft.com/office/drawing/2014/main" id="{EEC817F9-F27D-3412-CD30-A59D35D1D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0"/>
            <a:stretch/>
          </p:blipFill>
          <p:spPr bwMode="auto">
            <a:xfrm flipH="1">
              <a:off x="18431" y="1302214"/>
              <a:ext cx="651339" cy="48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E57B416-D88B-EE2D-DC01-21A73E8AAF01}"/>
                </a:ext>
              </a:extLst>
            </p:cNvPr>
            <p:cNvSpPr txBox="1"/>
            <p:nvPr/>
          </p:nvSpPr>
          <p:spPr>
            <a:xfrm>
              <a:off x="186865" y="1412097"/>
              <a:ext cx="4798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50d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B289F1E-DB34-E34F-FBFA-F846F81BC0DE}"/>
              </a:ext>
            </a:extLst>
          </p:cNvPr>
          <p:cNvSpPr txBox="1"/>
          <p:nvPr/>
        </p:nvSpPr>
        <p:spPr>
          <a:xfrm>
            <a:off x="8154729" y="2602169"/>
            <a:ext cx="1665559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% of your Store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items are actually being controlled by a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fear or gut-based setting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?  And how does that % total up in Dollars?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955998-97EF-E2BD-63A9-1C354D943747}"/>
              </a:ext>
            </a:extLst>
          </p:cNvPr>
          <p:cNvSpPr txBox="1"/>
          <p:nvPr/>
        </p:nvSpPr>
        <p:spPr>
          <a:xfrm>
            <a:off x="8186129" y="5462599"/>
            <a:ext cx="1647730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is the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Avg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BuyMult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Days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&amp; how much $Inventory has Buy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Mults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&gt; 90 Days?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A0C4F70-7A7E-3730-7C62-459ABF8146CE}"/>
              </a:ext>
            </a:extLst>
          </p:cNvPr>
          <p:cNvSpPr txBox="1"/>
          <p:nvPr/>
        </p:nvSpPr>
        <p:spPr>
          <a:xfrm>
            <a:off x="10150042" y="3240468"/>
            <a:ext cx="1647730" cy="169277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is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ONE DAY of $Inventory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for your organization?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Every leader and every team member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should know this value.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Every component and factor will be multiplied to this value for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smarter decisions and strategy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57A38C-D06F-E2B7-1985-E3868B44B426}"/>
              </a:ext>
            </a:extLst>
          </p:cNvPr>
          <p:cNvSpPr txBox="1"/>
          <p:nvPr/>
        </p:nvSpPr>
        <p:spPr>
          <a:xfrm>
            <a:off x="8184780" y="2201192"/>
            <a:ext cx="170319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Active Items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CA9C5D-CC0F-555C-B7DC-FE849FB783D5}"/>
              </a:ext>
            </a:extLst>
          </p:cNvPr>
          <p:cNvSpPr txBox="1"/>
          <p:nvPr/>
        </p:nvSpPr>
        <p:spPr>
          <a:xfrm>
            <a:off x="8179061" y="4908377"/>
            <a:ext cx="170319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Active Items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1A79F2-C755-0737-EA1A-5D7AB1B70FA2}"/>
              </a:ext>
            </a:extLst>
          </p:cNvPr>
          <p:cNvSpPr txBox="1"/>
          <p:nvPr/>
        </p:nvSpPr>
        <p:spPr>
          <a:xfrm>
            <a:off x="10123226" y="2464410"/>
            <a:ext cx="170319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Active Items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CC6DEDC-2B3F-4CE8-F463-6A991070D8DC}"/>
              </a:ext>
            </a:extLst>
          </p:cNvPr>
          <p:cNvSpPr txBox="1"/>
          <p:nvPr/>
        </p:nvSpPr>
        <p:spPr>
          <a:xfrm>
            <a:off x="254484" y="1769998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F7C16A-48BD-E505-EB37-C0D5B946BA46}"/>
              </a:ext>
            </a:extLst>
          </p:cNvPr>
          <p:cNvSpPr txBox="1"/>
          <p:nvPr/>
        </p:nvSpPr>
        <p:spPr>
          <a:xfrm>
            <a:off x="2182920" y="1759995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C1E15F9-13F7-6CD4-006F-E13D6F182239}"/>
              </a:ext>
            </a:extLst>
          </p:cNvPr>
          <p:cNvSpPr txBox="1"/>
          <p:nvPr/>
        </p:nvSpPr>
        <p:spPr>
          <a:xfrm>
            <a:off x="4112119" y="1752617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2C127C-E941-2618-CA05-C728AB159474}"/>
              </a:ext>
            </a:extLst>
          </p:cNvPr>
          <p:cNvSpPr txBox="1"/>
          <p:nvPr/>
        </p:nvSpPr>
        <p:spPr>
          <a:xfrm>
            <a:off x="6052304" y="1751798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3191BE0-AB7A-C668-05F0-6FE5CD568A97}"/>
              </a:ext>
            </a:extLst>
          </p:cNvPr>
          <p:cNvSpPr txBox="1"/>
          <p:nvPr/>
        </p:nvSpPr>
        <p:spPr>
          <a:xfrm>
            <a:off x="7983943" y="1749786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2DF942-9D99-2D9D-59D6-51C0212930A0}"/>
              </a:ext>
            </a:extLst>
          </p:cNvPr>
          <p:cNvSpPr txBox="1"/>
          <p:nvPr/>
        </p:nvSpPr>
        <p:spPr>
          <a:xfrm>
            <a:off x="7985357" y="4441524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E50ABD-61D3-E110-EC4C-162FD6A1C9E2}"/>
              </a:ext>
            </a:extLst>
          </p:cNvPr>
          <p:cNvSpPr txBox="1"/>
          <p:nvPr/>
        </p:nvSpPr>
        <p:spPr>
          <a:xfrm>
            <a:off x="9919831" y="1759995"/>
            <a:ext cx="384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7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53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2E2A145-556E-CA2E-C744-D21094B6EDB3}"/>
              </a:ext>
            </a:extLst>
          </p:cNvPr>
          <p:cNvSpPr/>
          <p:nvPr/>
        </p:nvSpPr>
        <p:spPr>
          <a:xfrm>
            <a:off x="2123645" y="427282"/>
            <a:ext cx="235002" cy="563167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708BBA-EF79-1863-6C95-B6975F714C30}"/>
              </a:ext>
            </a:extLst>
          </p:cNvPr>
          <p:cNvSpPr txBox="1">
            <a:spLocks/>
          </p:cNvSpPr>
          <p:nvPr/>
        </p:nvSpPr>
        <p:spPr>
          <a:xfrm rot="16200000">
            <a:off x="-915865" y="3049374"/>
            <a:ext cx="5520575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</p:spTree>
    <p:extLst>
      <p:ext uri="{BB962C8B-B14F-4D97-AF65-F5344CB8AC3E}">
        <p14:creationId xmlns:p14="http://schemas.microsoft.com/office/powerpoint/2010/main" val="24247927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04D97-A142-4F3F-F6A7-3DF96B8443D9}"/>
              </a:ext>
            </a:extLst>
          </p:cNvPr>
          <p:cNvSpPr/>
          <p:nvPr/>
        </p:nvSpPr>
        <p:spPr>
          <a:xfrm>
            <a:off x="2409916" y="427286"/>
            <a:ext cx="2341546" cy="5631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DBBADA-9772-DC36-547E-4FE744EC9044}"/>
              </a:ext>
            </a:extLst>
          </p:cNvPr>
          <p:cNvSpPr txBox="1"/>
          <p:nvPr/>
        </p:nvSpPr>
        <p:spPr>
          <a:xfrm>
            <a:off x="2409916" y="59686"/>
            <a:ext cx="234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  <a:cs typeface="Segoe UI" panose="020B0502040204020203" pitchFamily="34" charset="0"/>
              </a:rPr>
              <a:t>$50 MILLION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4EF-55F7-9F89-8236-65C8E7E28164}"/>
              </a:ext>
            </a:extLst>
          </p:cNvPr>
          <p:cNvSpPr/>
          <p:nvPr/>
        </p:nvSpPr>
        <p:spPr>
          <a:xfrm>
            <a:off x="2409915" y="431559"/>
            <a:ext cx="2341545" cy="11293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4377B5-C01A-1493-FEFF-0331F612D098}"/>
              </a:ext>
            </a:extLst>
          </p:cNvPr>
          <p:cNvSpPr txBox="1">
            <a:spLocks/>
          </p:cNvSpPr>
          <p:nvPr/>
        </p:nvSpPr>
        <p:spPr>
          <a:xfrm rot="16200000">
            <a:off x="787924" y="518546"/>
            <a:ext cx="161439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NON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22E156D-5053-8648-4624-E753C99B42D9}"/>
              </a:ext>
            </a:extLst>
          </p:cNvPr>
          <p:cNvSpPr/>
          <p:nvPr/>
        </p:nvSpPr>
        <p:spPr>
          <a:xfrm>
            <a:off x="2050991" y="431559"/>
            <a:ext cx="256368" cy="11293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35DAE0-3079-1DCF-61E9-20EDFF2A05DD}"/>
              </a:ext>
            </a:extLst>
          </p:cNvPr>
          <p:cNvSpPr txBox="1">
            <a:spLocks/>
          </p:cNvSpPr>
          <p:nvPr/>
        </p:nvSpPr>
        <p:spPr>
          <a:xfrm rot="16200000">
            <a:off x="-300569" y="3664670"/>
            <a:ext cx="4289983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Bahnschrift" panose="020B0502040204020203" pitchFamily="34" charset="0"/>
                <a:cs typeface="Segoe UI" panose="020B0502040204020203" pitchFamily="34" charset="0"/>
              </a:rPr>
              <a:t>STOCK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87C25B3-A49B-8673-E905-8957CAB5FAD9}"/>
              </a:ext>
            </a:extLst>
          </p:cNvPr>
          <p:cNvSpPr/>
          <p:nvPr/>
        </p:nvSpPr>
        <p:spPr>
          <a:xfrm>
            <a:off x="2068083" y="1560941"/>
            <a:ext cx="239276" cy="44980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F612AE-7422-6FCA-3DC5-33BB48F13B7D}"/>
              </a:ext>
            </a:extLst>
          </p:cNvPr>
          <p:cNvSpPr txBox="1">
            <a:spLocks/>
          </p:cNvSpPr>
          <p:nvPr/>
        </p:nvSpPr>
        <p:spPr>
          <a:xfrm>
            <a:off x="2451954" y="680751"/>
            <a:ext cx="2299505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%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14173-385E-6DB9-1F93-2BC25933EDC4}"/>
              </a:ext>
            </a:extLst>
          </p:cNvPr>
          <p:cNvSpPr txBox="1">
            <a:spLocks/>
          </p:cNvSpPr>
          <p:nvPr/>
        </p:nvSpPr>
        <p:spPr>
          <a:xfrm>
            <a:off x="4946575" y="743320"/>
            <a:ext cx="2838643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1. NON-STOCK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B6E982-95B1-3B3C-A7A4-E755CFA8F593}"/>
              </a:ext>
            </a:extLst>
          </p:cNvPr>
          <p:cNvGrpSpPr/>
          <p:nvPr/>
        </p:nvGrpSpPr>
        <p:grpSpPr>
          <a:xfrm>
            <a:off x="8465411" y="4260336"/>
            <a:ext cx="3317011" cy="2089486"/>
            <a:chOff x="4063876" y="482278"/>
            <a:chExt cx="3317011" cy="2089486"/>
          </a:xfrm>
        </p:grpSpPr>
        <p:pic>
          <p:nvPicPr>
            <p:cNvPr id="5" name="Picture 32" descr="How to successfully analyze data?">
              <a:extLst>
                <a:ext uri="{FF2B5EF4-FFF2-40B4-BE49-F238E27FC236}">
                  <a16:creationId xmlns:a16="http://schemas.microsoft.com/office/drawing/2014/main" id="{750978E5-E8C9-B7E0-D8CD-AFE624F11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76" y="482278"/>
              <a:ext cx="3317011" cy="208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65D8F6-2DCE-D6BC-4FBE-55EBF7B4967A}"/>
                </a:ext>
              </a:extLst>
            </p:cNvPr>
            <p:cNvSpPr/>
            <p:nvPr/>
          </p:nvSpPr>
          <p:spPr>
            <a:xfrm>
              <a:off x="5794217" y="1179337"/>
              <a:ext cx="856391" cy="8412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BAC42387-5CA4-E83A-8777-9689A1B42962}"/>
                </a:ext>
              </a:extLst>
            </p:cNvPr>
            <p:cNvSpPr txBox="1">
              <a:spLocks/>
            </p:cNvSpPr>
            <p:nvPr/>
          </p:nvSpPr>
          <p:spPr>
            <a:xfrm>
              <a:off x="5933702" y="1222210"/>
              <a:ext cx="587829" cy="623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56317F61-0FDF-81EA-270F-DFF02868134B}"/>
                </a:ext>
              </a:extLst>
            </p:cNvPr>
            <p:cNvSpPr txBox="1">
              <a:spLocks/>
            </p:cNvSpPr>
            <p:nvPr/>
          </p:nvSpPr>
          <p:spPr>
            <a:xfrm>
              <a:off x="5916284" y="1669036"/>
              <a:ext cx="605247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Segoe UI" panose="020B0502040204020203" pitchFamily="34" charset="0"/>
                </a:rPr>
                <a:t>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93060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ctr">
        <a:spAutoFit/>
      </a:bodyPr>
      <a:lstStyle>
        <a:defPPr algn="ctr">
          <a:defRPr sz="8800" dirty="0" smtClean="0">
            <a:solidFill>
              <a:schemeClr val="accent1">
                <a:lumMod val="50000"/>
              </a:schemeClr>
            </a:solidFill>
            <a:latin typeface="Bahnschrift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246"/>
      </a:accent1>
      <a:accent2>
        <a:srgbClr val="373A6D"/>
      </a:accent2>
      <a:accent3>
        <a:srgbClr val="6FC2D0"/>
      </a:accent3>
      <a:accent4>
        <a:srgbClr val="FF8246"/>
      </a:accent4>
      <a:accent5>
        <a:srgbClr val="373A6D"/>
      </a:accent5>
      <a:accent6>
        <a:srgbClr val="6FC2D0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29749</TotalTime>
  <Words>1528</Words>
  <Application>Microsoft Office PowerPoint</Application>
  <PresentationFormat>Widescreen</PresentationFormat>
  <Paragraphs>396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Bahnschrift</vt:lpstr>
      <vt:lpstr>Bahnschrift Condensed</vt:lpstr>
      <vt:lpstr>Bradley Hand ITC</vt:lpstr>
      <vt:lpstr>Calibri</vt:lpstr>
      <vt:lpstr>Calibri Light</vt:lpstr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Dan Craddock</cp:lastModifiedBy>
  <cp:revision>589</cp:revision>
  <cp:lastPrinted>2023-04-27T15:08:15Z</cp:lastPrinted>
  <dcterms:created xsi:type="dcterms:W3CDTF">2022-07-07T18:02:19Z</dcterms:created>
  <dcterms:modified xsi:type="dcterms:W3CDTF">2024-12-12T19:08:09Z</dcterms:modified>
</cp:coreProperties>
</file>