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71" r:id="rId2"/>
    <p:sldId id="272" r:id="rId3"/>
  </p:sldIdLst>
  <p:sldSz cx="6858000" cy="9144000" type="letter"/>
  <p:notesSz cx="6858000" cy="9144000"/>
  <p:custDataLst>
    <p:tags r:id="rId4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34" autoAdjust="0"/>
    <p:restoredTop sz="94660"/>
  </p:normalViewPr>
  <p:slideViewPr>
    <p:cSldViewPr snapToGrid="0">
      <p:cViewPr varScale="1">
        <p:scale>
          <a:sx n="81" d="100"/>
          <a:sy n="81" d="100"/>
        </p:scale>
        <p:origin x="2898" y="15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9832" y="1930402"/>
            <a:ext cx="4965726" cy="4439441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9832" y="6369840"/>
            <a:ext cx="4965726" cy="114856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D28CD-B50F-483D-AC07-44EA24E7FBDB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FB92-C05B-441E-AD02-41A969415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62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33" y="6400783"/>
            <a:ext cx="4965725" cy="755651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9832" y="914400"/>
            <a:ext cx="4965726" cy="4854221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832" y="7156433"/>
            <a:ext cx="4965725" cy="658283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D28CD-B50F-483D-AC07-44EA24E7FBDB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FB92-C05B-441E-AD02-41A969415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483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32" y="1930400"/>
            <a:ext cx="4965726" cy="264160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832" y="4876800"/>
            <a:ext cx="4965726" cy="3149600"/>
          </a:xfrm>
        </p:spPr>
        <p:txBody>
          <a:bodyPr anchor="ctr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D28CD-B50F-483D-AC07-44EA24E7FBDB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FB92-C05B-441E-AD02-41A969415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3301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6057" y="1930401"/>
            <a:ext cx="4500787" cy="3090199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090898" y="5020599"/>
            <a:ext cx="4087403" cy="456232"/>
          </a:xfrm>
        </p:spPr>
        <p:txBody>
          <a:bodyPr anchor="t">
            <a:normAutofit/>
          </a:bodyPr>
          <a:lstStyle>
            <a:lvl1pPr marL="0" indent="0">
              <a:buNone/>
              <a:defRPr lang="en-US" sz="105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832" y="5800876"/>
            <a:ext cx="4965726" cy="2235200"/>
          </a:xfrm>
        </p:spPr>
        <p:txBody>
          <a:bodyPr anchor="ctr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D28CD-B50F-483D-AC07-44EA24E7FBDB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FB92-C05B-441E-AD02-41A96941511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05423" y="1295005"/>
            <a:ext cx="451193" cy="1500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915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249768" y="3485050"/>
            <a:ext cx="451193" cy="1500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915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581063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31" y="4165601"/>
            <a:ext cx="4965727" cy="2204240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9832" y="6369841"/>
            <a:ext cx="4965726" cy="1147200"/>
          </a:xfrm>
        </p:spPr>
        <p:txBody>
          <a:bodyPr anchor="t"/>
          <a:lstStyle>
            <a:lvl1pPr marL="0" indent="0" algn="l">
              <a:buNone/>
              <a:defRPr sz="1500" cap="none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D28CD-B50F-483D-AC07-44EA24E7FBDB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FB92-C05B-441E-AD02-41A969415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6700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1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6126" y="2641600"/>
            <a:ext cx="1658044" cy="768349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367106" y="3556000"/>
            <a:ext cx="1647063" cy="4785784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85128" y="2641600"/>
            <a:ext cx="1652066" cy="768349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179190" y="3556000"/>
            <a:ext cx="1658003" cy="4785784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008688" y="2641600"/>
            <a:ext cx="1649744" cy="768349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4008688" y="3556000"/>
            <a:ext cx="1649744" cy="4785784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096501" y="2844800"/>
            <a:ext cx="0" cy="52832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917273" y="2844800"/>
            <a:ext cx="0" cy="5289176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D28CD-B50F-483D-AC07-44EA24E7FBDB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FB92-C05B-441E-AD02-41A969415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3520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1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7106" y="5667932"/>
            <a:ext cx="1654209" cy="768349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367106" y="2946400"/>
            <a:ext cx="1654209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367106" y="6436283"/>
            <a:ext cx="1654209" cy="87891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88344" y="5667932"/>
            <a:ext cx="1648850" cy="768349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188343" y="2946400"/>
            <a:ext cx="1648850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187582" y="6436282"/>
            <a:ext cx="1651034" cy="87891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008688" y="5667932"/>
            <a:ext cx="1649744" cy="768349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4008687" y="2946400"/>
            <a:ext cx="1649744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4008619" y="6436279"/>
            <a:ext cx="1651928" cy="87891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096501" y="2844800"/>
            <a:ext cx="0" cy="52832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917273" y="2844800"/>
            <a:ext cx="0" cy="5289176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D28CD-B50F-483D-AC07-44EA24E7FBDB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FB92-C05B-441E-AD02-41A969415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4881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D28CD-B50F-483D-AC07-44EA24E7FBDB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FB92-C05B-441E-AD02-41A969415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3112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672337" y="573619"/>
            <a:ext cx="986095" cy="7768167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7106" y="1030940"/>
            <a:ext cx="4176609" cy="731084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D28CD-B50F-483D-AC07-44EA24E7FBDB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FB92-C05B-441E-AD02-41A969415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153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D28CD-B50F-483D-AC07-44EA24E7FBDB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FB92-C05B-441E-AD02-41A969415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764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33" y="3815646"/>
            <a:ext cx="4965725" cy="2554196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9832" y="6369841"/>
            <a:ext cx="4965726" cy="1147200"/>
          </a:xfrm>
        </p:spPr>
        <p:txBody>
          <a:bodyPr anchor="t"/>
          <a:lstStyle>
            <a:lvl1pPr marL="0" indent="0" algn="l">
              <a:buNone/>
              <a:defRPr sz="1500" cap="all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D28CD-B50F-483D-AC07-44EA24E7FBDB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FB92-C05B-441E-AD02-41A969415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067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0775" y="2747435"/>
            <a:ext cx="2473585" cy="5594351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81482" y="2741458"/>
            <a:ext cx="2473586" cy="5600327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D28CD-B50F-483D-AC07-44EA24E7FBDB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FB92-C05B-441E-AD02-41A969415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50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0775" y="2540000"/>
            <a:ext cx="2473584" cy="768349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775" y="3352800"/>
            <a:ext cx="2473585" cy="4988984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181482" y="2540000"/>
            <a:ext cx="2473585" cy="768349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181482" y="3352800"/>
            <a:ext cx="2473585" cy="4988984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D28CD-B50F-483D-AC07-44EA24E7FBDB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FB92-C05B-441E-AD02-41A969415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561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D28CD-B50F-483D-AC07-44EA24E7FBDB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FB92-C05B-441E-AD02-41A969415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520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D28CD-B50F-483D-AC07-44EA24E7FBDB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FB92-C05B-441E-AD02-41A969415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144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31" y="1930400"/>
            <a:ext cx="1913597" cy="1930400"/>
          </a:xfr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2048" y="1930400"/>
            <a:ext cx="2923510" cy="6096000"/>
          </a:xfrm>
        </p:spPr>
        <p:txBody>
          <a:bodyPr anchor="ctr"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831" y="4172375"/>
            <a:ext cx="1913597" cy="3860799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D28CD-B50F-483D-AC07-44EA24E7FBDB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FB92-C05B-441E-AD02-41A969415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05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42" y="2472256"/>
            <a:ext cx="2865506" cy="2099744"/>
          </a:xfrm>
        </p:spPr>
        <p:txBody>
          <a:bodyPr anchor="b">
            <a:normAutofit/>
          </a:bodyPr>
          <a:lstStyle>
            <a:lvl1pPr algn="l">
              <a:defRPr sz="27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910138" y="1524000"/>
            <a:ext cx="1800694" cy="6096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831" y="4876800"/>
            <a:ext cx="2861046" cy="1828800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D28CD-B50F-483D-AC07-44EA24E7FBDB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FB92-C05B-441E-AD02-41A969415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818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4724574" y="2235200"/>
            <a:ext cx="2114550" cy="3759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4267374" y="-609600"/>
            <a:ext cx="1200150" cy="2133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73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4724574" y="8128000"/>
            <a:ext cx="742950" cy="13208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66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15491" y="3556000"/>
            <a:ext cx="3143250" cy="5588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1000"/>
                </a:schemeClr>
              </a:gs>
              <a:gs pos="75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629841" y="3860800"/>
            <a:ext cx="1771650" cy="3149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8000"/>
                </a:schemeClr>
              </a:gs>
              <a:gs pos="72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5809233" y="0"/>
            <a:ext cx="514350" cy="14659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3533" y="603624"/>
            <a:ext cx="5291535" cy="186737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0775" y="2737234"/>
            <a:ext cx="5033741" cy="5593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5332317" y="2505054"/>
            <a:ext cx="1320799" cy="171494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825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29D28CD-B50F-483D-AC07-44EA24E7FBDB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3549228" y="4417854"/>
            <a:ext cx="5146393" cy="1714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25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24824" y="394315"/>
            <a:ext cx="471610" cy="10235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1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3DFB92-C05B-441E-AD02-41A969415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9355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  <p:sldLayoutId id="2147483737" r:id="rId17"/>
  </p:sldLayoutIdLst>
  <p:txStyles>
    <p:titleStyle>
      <a:lvl1pPr algn="l" defTabSz="342900" rtl="0" eaLnBrk="1" latinLnBrk="0" hangingPunct="1">
        <a:spcBef>
          <a:spcPct val="0"/>
        </a:spcBef>
        <a:buNone/>
        <a:defRPr sz="315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5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 descr="Image result for blue powerpoint background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1056605" y="1143684"/>
            <a:ext cx="9142630" cy="6858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19903" y="2074281"/>
            <a:ext cx="5952388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4000" dirty="0">
                <a:latin typeface="Candara" panose="020E0502030303020204" pitchFamily="34" charset="0"/>
                <a:cs typeface="Arial" panose="020B0604020202020204" pitchFamily="34" charset="0"/>
              </a:rPr>
              <a:t>Demand Forecasting</a:t>
            </a:r>
          </a:p>
          <a:p>
            <a:pPr marL="514350" indent="-514350">
              <a:buAutoNum type="arabicPeriod"/>
            </a:pPr>
            <a:r>
              <a:rPr lang="en-US" sz="4000" dirty="0">
                <a:latin typeface="Candara" panose="020E0502030303020204" pitchFamily="34" charset="0"/>
                <a:cs typeface="Arial" panose="020B0604020202020204" pitchFamily="34" charset="0"/>
              </a:rPr>
              <a:t>Lead Time Forecasting</a:t>
            </a:r>
          </a:p>
          <a:p>
            <a:pPr marL="514350" indent="-514350">
              <a:buAutoNum type="arabicPeriod"/>
            </a:pPr>
            <a:r>
              <a:rPr lang="en-US" sz="4000" dirty="0">
                <a:latin typeface="Candara" panose="020E0502030303020204" pitchFamily="34" charset="0"/>
                <a:cs typeface="Arial" panose="020B0604020202020204" pitchFamily="34" charset="0"/>
              </a:rPr>
              <a:t>Order  Cycle Analysis</a:t>
            </a:r>
          </a:p>
          <a:p>
            <a:pPr marL="514350" indent="-514350">
              <a:buAutoNum type="arabicPeriod"/>
            </a:pPr>
            <a:r>
              <a:rPr lang="en-US" sz="4000" dirty="0">
                <a:latin typeface="Candara" panose="020E0502030303020204" pitchFamily="34" charset="0"/>
                <a:cs typeface="Arial" panose="020B0604020202020204" pitchFamily="34" charset="0"/>
              </a:rPr>
              <a:t>Service Level </a:t>
            </a:r>
            <a:r>
              <a:rPr lang="en-US" sz="4000" dirty="0" err="1">
                <a:latin typeface="Candara" panose="020E0502030303020204" pitchFamily="34" charset="0"/>
                <a:cs typeface="Arial" panose="020B0604020202020204" pitchFamily="34" charset="0"/>
              </a:rPr>
              <a:t>Mgmt</a:t>
            </a:r>
            <a:endParaRPr lang="en-US" sz="4000" dirty="0">
              <a:latin typeface="Candara" panose="020E0502030303020204" pitchFamily="34" charset="0"/>
              <a:cs typeface="Arial" panose="020B0604020202020204" pitchFamily="34" charset="0"/>
            </a:endParaRPr>
          </a:p>
          <a:p>
            <a:pPr marL="514350" indent="-514350">
              <a:buAutoNum type="arabicPeriod"/>
            </a:pPr>
            <a:r>
              <a:rPr lang="en-US" sz="4000" dirty="0">
                <a:latin typeface="Candara" panose="020E0502030303020204" pitchFamily="34" charset="0"/>
                <a:cs typeface="Arial" panose="020B0604020202020204" pitchFamily="34" charset="0"/>
              </a:rPr>
              <a:t>Replenishment</a:t>
            </a:r>
          </a:p>
          <a:p>
            <a:pPr marL="514350" indent="-514350">
              <a:buAutoNum type="arabicPeriod"/>
            </a:pPr>
            <a:r>
              <a:rPr lang="en-US" sz="4000" dirty="0">
                <a:latin typeface="Candara" panose="020E0502030303020204" pitchFamily="34" charset="0"/>
                <a:cs typeface="Arial" panose="020B0604020202020204" pitchFamily="34" charset="0"/>
              </a:rPr>
              <a:t>Special Order </a:t>
            </a:r>
            <a:r>
              <a:rPr lang="en-US" sz="4000" dirty="0" err="1">
                <a:latin typeface="Candara" panose="020E0502030303020204" pitchFamily="34" charset="0"/>
                <a:cs typeface="Arial" panose="020B0604020202020204" pitchFamily="34" charset="0"/>
              </a:rPr>
              <a:t>Mgmt</a:t>
            </a:r>
            <a:endParaRPr lang="en-US" sz="4000" dirty="0">
              <a:latin typeface="Candara" panose="020E0502030303020204" pitchFamily="34" charset="0"/>
              <a:cs typeface="Arial" panose="020B0604020202020204" pitchFamily="34" charset="0"/>
            </a:endParaRPr>
          </a:p>
          <a:p>
            <a:r>
              <a:rPr lang="en-US" sz="3600" dirty="0">
                <a:latin typeface="Candara" panose="020E0502030303020204" pitchFamily="34" charset="0"/>
                <a:cs typeface="Arial" panose="020B0604020202020204" pitchFamily="34" charset="0"/>
              </a:rPr>
              <a:t>	</a:t>
            </a:r>
            <a:r>
              <a:rPr lang="en-US" sz="2800" dirty="0">
                <a:latin typeface="Candara" panose="020E0502030303020204" pitchFamily="34" charset="0"/>
                <a:cs typeface="Arial" panose="020B0604020202020204" pitchFamily="34" charset="0"/>
              </a:rPr>
              <a:t>- Deals	- Rebates</a:t>
            </a:r>
            <a:br>
              <a:rPr lang="en-US" sz="2800" dirty="0">
                <a:latin typeface="Candara" panose="020E0502030303020204" pitchFamily="34" charset="0"/>
                <a:cs typeface="Arial" panose="020B0604020202020204" pitchFamily="34" charset="0"/>
              </a:rPr>
            </a:br>
            <a:r>
              <a:rPr lang="en-US" sz="2800" dirty="0">
                <a:latin typeface="Candara" panose="020E0502030303020204" pitchFamily="34" charset="0"/>
                <a:cs typeface="Arial" panose="020B0604020202020204" pitchFamily="34" charset="0"/>
              </a:rPr>
              <a:t>	- Plans 	- Overstock Balancing</a:t>
            </a:r>
            <a:endParaRPr lang="en-US" sz="3200" dirty="0">
              <a:latin typeface="Candara" panose="020E0502030303020204" pitchFamily="34" charset="0"/>
              <a:cs typeface="Arial" panose="020B0604020202020204" pitchFamily="34" charset="0"/>
            </a:endParaRPr>
          </a:p>
          <a:p>
            <a:r>
              <a:rPr lang="en-US" sz="4000" dirty="0">
                <a:latin typeface="Candara" panose="020E0502030303020204" pitchFamily="34" charset="0"/>
                <a:cs typeface="Arial" panose="020B0604020202020204" pitchFamily="34" charset="0"/>
              </a:rPr>
              <a:t>7.  Order Validity Analysis</a:t>
            </a:r>
          </a:p>
        </p:txBody>
      </p:sp>
      <p:sp>
        <p:nvSpPr>
          <p:cNvPr id="5" name="Left Brace 4"/>
          <p:cNvSpPr/>
          <p:nvPr/>
        </p:nvSpPr>
        <p:spPr>
          <a:xfrm>
            <a:off x="442171" y="2440515"/>
            <a:ext cx="313148" cy="2019431"/>
          </a:xfrm>
          <a:prstGeom prst="lef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48223" y="3633537"/>
            <a:ext cx="1" cy="116456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375118" y="4908884"/>
            <a:ext cx="428855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074157" y="110595"/>
            <a:ext cx="4743737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6600" dirty="0">
                <a:latin typeface="BankGothic Lt BT" panose="020B0607020203060204" pitchFamily="34" charset="0"/>
              </a:rPr>
              <a:t>process</a:t>
            </a:r>
          </a:p>
        </p:txBody>
      </p:sp>
      <p:sp>
        <p:nvSpPr>
          <p:cNvPr id="2" name="Rectangle 1"/>
          <p:cNvSpPr/>
          <p:nvPr/>
        </p:nvSpPr>
        <p:spPr>
          <a:xfrm>
            <a:off x="589546" y="-13626"/>
            <a:ext cx="1503881" cy="154163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56874BA-268E-0C3E-5BB2-FCEB43DC2A66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89855" y="7965060"/>
            <a:ext cx="927203" cy="929416"/>
          </a:xfrm>
          <a:prstGeom prst="rect">
            <a:avLst/>
          </a:prstGeom>
          <a:effectLst/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3EB681F-2141-A275-4E10-796B0178A344}"/>
              </a:ext>
            </a:extLst>
          </p:cNvPr>
          <p:cNvSpPr txBox="1"/>
          <p:nvPr/>
        </p:nvSpPr>
        <p:spPr>
          <a:xfrm rot="20884903">
            <a:off x="619651" y="23981"/>
            <a:ext cx="87235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Insert </a:t>
            </a:r>
          </a:p>
          <a:p>
            <a:pPr algn="ctr"/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Your Logo</a:t>
            </a:r>
          </a:p>
        </p:txBody>
      </p:sp>
      <p:pic>
        <p:nvPicPr>
          <p:cNvPr id="11" name="Picture 2" descr="Image result for associated food stores">
            <a:extLst>
              <a:ext uri="{FF2B5EF4-FFF2-40B4-BE49-F238E27FC236}">
                <a16:creationId xmlns:a16="http://schemas.microsoft.com/office/drawing/2014/main" id="{C1638850-E07C-0F3E-F46A-29FA195236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514" y="319189"/>
            <a:ext cx="1542773" cy="1172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9876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 descr="Image result for blue powerpoint background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1138075" y="1139444"/>
            <a:ext cx="9142630" cy="6866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2" name="Straight Connector 61"/>
          <p:cNvCxnSpPr/>
          <p:nvPr/>
        </p:nvCxnSpPr>
        <p:spPr>
          <a:xfrm>
            <a:off x="2163959" y="3748398"/>
            <a:ext cx="228600" cy="498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4965921" y="7007557"/>
            <a:ext cx="13736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andara" panose="020E0502030303020204" pitchFamily="34" charset="0"/>
                <a:cs typeface="Arial" panose="020B0604020202020204" pitchFamily="34" charset="0"/>
              </a:rPr>
              <a:t>Safety Stock</a:t>
            </a:r>
            <a:endParaRPr lang="en-US" sz="2000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038066" y="110595"/>
            <a:ext cx="4888576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6600" dirty="0">
                <a:latin typeface="BankGothic Lt BT" panose="020B0607020203060204" pitchFamily="34" charset="0"/>
              </a:rPr>
              <a:t>replenish</a:t>
            </a:r>
          </a:p>
        </p:txBody>
      </p:sp>
      <p:cxnSp>
        <p:nvCxnSpPr>
          <p:cNvPr id="3" name="Straight Connector 2"/>
          <p:cNvCxnSpPr/>
          <p:nvPr/>
        </p:nvCxnSpPr>
        <p:spPr>
          <a:xfrm flipH="1">
            <a:off x="913512" y="2767253"/>
            <a:ext cx="13490" cy="423035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917532" y="7021991"/>
            <a:ext cx="5194511" cy="173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974273" y="6075571"/>
            <a:ext cx="14110" cy="116668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3825607" y="5140140"/>
            <a:ext cx="0" cy="212844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2152550" y="3760036"/>
            <a:ext cx="1" cy="352026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811632" y="7005531"/>
            <a:ext cx="11734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andara" panose="020E0502030303020204" pitchFamily="34" charset="0"/>
                <a:cs typeface="Arial" panose="020B0604020202020204" pitchFamily="34" charset="0"/>
              </a:rPr>
              <a:t>Lead Time</a:t>
            </a:r>
            <a:endParaRPr lang="en-US" sz="2000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171112" y="6997877"/>
            <a:ext cx="16408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andara" panose="020E0502030303020204" pitchFamily="34" charset="0"/>
                <a:cs typeface="Arial" panose="020B0604020202020204" pitchFamily="34" charset="0"/>
              </a:rPr>
              <a:t>Order Cycle</a:t>
            </a:r>
            <a:endParaRPr lang="en-US" sz="2000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938795" y="2767253"/>
            <a:ext cx="5173248" cy="42377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 rot="2293496">
            <a:off x="-254879" y="2416354"/>
            <a:ext cx="23873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andara" panose="020E0502030303020204" pitchFamily="34" charset="0"/>
                <a:cs typeface="Arial" panose="020B0604020202020204" pitchFamily="34" charset="0"/>
              </a:rPr>
              <a:t>Demand Forecast&gt;</a:t>
            </a:r>
            <a:endParaRPr lang="en-US" sz="2000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Oval 46"/>
          <p:cNvSpPr/>
          <p:nvPr/>
        </p:nvSpPr>
        <p:spPr>
          <a:xfrm>
            <a:off x="1885127" y="3441828"/>
            <a:ext cx="159489" cy="174579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1542057" y="3174563"/>
            <a:ext cx="159489" cy="174579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Arc 36"/>
          <p:cNvSpPr/>
          <p:nvPr/>
        </p:nvSpPr>
        <p:spPr>
          <a:xfrm>
            <a:off x="-407998" y="3772031"/>
            <a:ext cx="5177596" cy="4255077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Arc 50"/>
          <p:cNvSpPr/>
          <p:nvPr/>
        </p:nvSpPr>
        <p:spPr>
          <a:xfrm>
            <a:off x="-155448" y="3755068"/>
            <a:ext cx="4504848" cy="3604274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Arc 51"/>
          <p:cNvSpPr/>
          <p:nvPr/>
        </p:nvSpPr>
        <p:spPr>
          <a:xfrm>
            <a:off x="82296" y="3745510"/>
            <a:ext cx="4005672" cy="3022290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Arc 52"/>
          <p:cNvSpPr/>
          <p:nvPr/>
        </p:nvSpPr>
        <p:spPr>
          <a:xfrm>
            <a:off x="612292" y="3750478"/>
            <a:ext cx="3139977" cy="2427304"/>
          </a:xfrm>
          <a:prstGeom prst="arc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Arc 53"/>
          <p:cNvSpPr/>
          <p:nvPr/>
        </p:nvSpPr>
        <p:spPr>
          <a:xfrm>
            <a:off x="858587" y="3742366"/>
            <a:ext cx="2609617" cy="1834026"/>
          </a:xfrm>
          <a:prstGeom prst="arc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Arc 54"/>
          <p:cNvSpPr/>
          <p:nvPr/>
        </p:nvSpPr>
        <p:spPr>
          <a:xfrm>
            <a:off x="1038002" y="3760035"/>
            <a:ext cx="2167526" cy="1449215"/>
          </a:xfrm>
          <a:prstGeom prst="arc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Arc 55"/>
          <p:cNvSpPr/>
          <p:nvPr/>
        </p:nvSpPr>
        <p:spPr>
          <a:xfrm>
            <a:off x="1729651" y="3742365"/>
            <a:ext cx="794094" cy="577052"/>
          </a:xfrm>
          <a:prstGeom prst="arc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3103420" y="4447412"/>
            <a:ext cx="159489" cy="17457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3387215" y="4683284"/>
            <a:ext cx="159489" cy="17457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3666118" y="4910472"/>
            <a:ext cx="159489" cy="17457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4023522" y="5189784"/>
            <a:ext cx="159489" cy="174579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4269656" y="5401813"/>
            <a:ext cx="159489" cy="174579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2434268" y="3895417"/>
            <a:ext cx="159489" cy="17457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4714156" y="5770113"/>
            <a:ext cx="159489" cy="174579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/>
          <p:nvPr/>
        </p:nvCxnSpPr>
        <p:spPr>
          <a:xfrm>
            <a:off x="3851476" y="5140140"/>
            <a:ext cx="228600" cy="498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071750" y="4951142"/>
            <a:ext cx="2258557" cy="3416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andara" panose="020E0502030303020204" pitchFamily="34" charset="0"/>
                <a:cs typeface="Arial" panose="020B0604020202020204" pitchFamily="34" charset="0"/>
              </a:rPr>
              <a:t>Item Order Point</a:t>
            </a:r>
            <a:endParaRPr lang="en-US" sz="2000" b="1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428421" y="3557221"/>
            <a:ext cx="42508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andara" panose="020E0502030303020204" pitchFamily="34" charset="0"/>
                <a:cs typeface="Arial" panose="020B0604020202020204" pitchFamily="34" charset="0"/>
              </a:rPr>
              <a:t>Order Up To Level   (Vendor Order Point)</a:t>
            </a:r>
            <a:endParaRPr lang="en-US" sz="2000" b="1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627346" y="5148418"/>
            <a:ext cx="223913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i="1" dirty="0">
                <a:solidFill>
                  <a:schemeClr val="accent1">
                    <a:lumMod val="40000"/>
                    <a:lumOff val="60000"/>
                  </a:schemeClr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Items below triggered the order ‘Due’</a:t>
            </a:r>
            <a:endParaRPr lang="en-US" sz="1200" i="1" dirty="0">
              <a:solidFill>
                <a:schemeClr val="accent1">
                  <a:lumMod val="40000"/>
                  <a:lumOff val="60000"/>
                </a:schemeClr>
              </a:solidFill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3265688" y="3768459"/>
            <a:ext cx="362915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i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Items below are added to balance &amp; prepare for the next order</a:t>
            </a:r>
            <a:endParaRPr lang="en-US" sz="1200" i="1" dirty="0">
              <a:solidFill>
                <a:schemeClr val="accent2">
                  <a:lumMod val="60000"/>
                  <a:lumOff val="40000"/>
                </a:schemeClr>
              </a:solidFill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0221BB-AAC1-BB2C-A073-E57ABE79D9EE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89855" y="7965060"/>
            <a:ext cx="927203" cy="929416"/>
          </a:xfrm>
          <a:prstGeom prst="rect">
            <a:avLst/>
          </a:prstGeom>
          <a:effectLst/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CC2D7E20-454A-3FED-85CC-7A5E706BD0A1}"/>
              </a:ext>
            </a:extLst>
          </p:cNvPr>
          <p:cNvSpPr/>
          <p:nvPr/>
        </p:nvSpPr>
        <p:spPr>
          <a:xfrm>
            <a:off x="542046" y="-13626"/>
            <a:ext cx="1503881" cy="154163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2250D17-095B-32B7-310F-0D6E259D7456}"/>
              </a:ext>
            </a:extLst>
          </p:cNvPr>
          <p:cNvSpPr txBox="1"/>
          <p:nvPr/>
        </p:nvSpPr>
        <p:spPr>
          <a:xfrm rot="20884903">
            <a:off x="572151" y="23981"/>
            <a:ext cx="87235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Insert </a:t>
            </a:r>
          </a:p>
          <a:p>
            <a:pPr algn="ctr"/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Your Logo</a:t>
            </a:r>
          </a:p>
        </p:txBody>
      </p:sp>
      <p:pic>
        <p:nvPicPr>
          <p:cNvPr id="8" name="Picture 2" descr="Image result for associated food stores">
            <a:extLst>
              <a:ext uri="{FF2B5EF4-FFF2-40B4-BE49-F238E27FC236}">
                <a16:creationId xmlns:a16="http://schemas.microsoft.com/office/drawing/2014/main" id="{DF337157-6120-0802-5B08-7670FF9868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014" y="319189"/>
            <a:ext cx="1542773" cy="1172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060741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25f3af3bd7062b42d1ad499286b632b792f3c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Custom 2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FF0000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tint val="100000"/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2644</TotalTime>
  <Words>83</Words>
  <Application>Microsoft Office PowerPoint</Application>
  <PresentationFormat>Letter Paper (8.5x11 in)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BankGothic Lt BT</vt:lpstr>
      <vt:lpstr>Candara</vt:lpstr>
      <vt:lpstr>Century Gothic</vt:lpstr>
      <vt:lpstr>Wingdings 3</vt:lpstr>
      <vt:lpstr>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Craddock</dc:creator>
  <cp:lastModifiedBy>Dan Craddock</cp:lastModifiedBy>
  <cp:revision>48</cp:revision>
  <dcterms:created xsi:type="dcterms:W3CDTF">2017-04-03T13:10:29Z</dcterms:created>
  <dcterms:modified xsi:type="dcterms:W3CDTF">2024-12-12T19:35:15Z</dcterms:modified>
</cp:coreProperties>
</file>