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72" r:id="rId3"/>
  </p:sldIdLst>
  <p:sldSz cx="6858000" cy="9144000" type="letter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898" y="15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832" y="1930402"/>
            <a:ext cx="4965726" cy="443944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832" y="6369840"/>
            <a:ext cx="4965726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6400783"/>
            <a:ext cx="4965725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9832" y="914400"/>
            <a:ext cx="4965726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7156433"/>
            <a:ext cx="4965725" cy="658283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83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2" y="1930400"/>
            <a:ext cx="4965726" cy="264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4876800"/>
            <a:ext cx="4965726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30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057" y="1930401"/>
            <a:ext cx="4500787" cy="309019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90898" y="5020599"/>
            <a:ext cx="4087403" cy="456232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2" y="5800876"/>
            <a:ext cx="4965726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5423" y="1295005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49768" y="3485050"/>
            <a:ext cx="451193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10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4165601"/>
            <a:ext cx="4965727" cy="220424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70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26" y="2641600"/>
            <a:ext cx="16580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367106" y="3556000"/>
            <a:ext cx="164706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5128" y="2641600"/>
            <a:ext cx="1652066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179190" y="3556000"/>
            <a:ext cx="165800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2641600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4008688" y="3556000"/>
            <a:ext cx="164974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52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106" y="5667932"/>
            <a:ext cx="1654209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67106" y="2946400"/>
            <a:ext cx="1654209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367106" y="6436283"/>
            <a:ext cx="1654209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88344" y="5667932"/>
            <a:ext cx="1648850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188343" y="2946400"/>
            <a:ext cx="164885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187582" y="6436282"/>
            <a:ext cx="1651034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08688" y="5667932"/>
            <a:ext cx="164974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008687" y="2946400"/>
            <a:ext cx="164974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4008619" y="6436279"/>
            <a:ext cx="1651928" cy="87891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096501" y="2844800"/>
            <a:ext cx="0" cy="52832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17273" y="2844800"/>
            <a:ext cx="0" cy="5289176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488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11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2337" y="573619"/>
            <a:ext cx="986095" cy="7768167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7106" y="1030940"/>
            <a:ext cx="4176609" cy="731084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5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76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3" y="3815646"/>
            <a:ext cx="4965725" cy="255419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832" y="6369841"/>
            <a:ext cx="4965726" cy="11472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67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0775" y="2747435"/>
            <a:ext cx="2473585" cy="55943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1482" y="2741458"/>
            <a:ext cx="2473586" cy="5600327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540000"/>
            <a:ext cx="247358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75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1482" y="2540000"/>
            <a:ext cx="2473585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1482" y="3352800"/>
            <a:ext cx="2473585" cy="498898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6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2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44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31" y="1930400"/>
            <a:ext cx="1913597" cy="19304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048" y="1930400"/>
            <a:ext cx="2923510" cy="6096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172375"/>
            <a:ext cx="1913597" cy="38607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42" y="2472256"/>
            <a:ext cx="2865506" cy="2099744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0138" y="1524000"/>
            <a:ext cx="1800694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831" y="4876800"/>
            <a:ext cx="2861046" cy="18288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1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4724574" y="2235200"/>
            <a:ext cx="211455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4267374" y="-609600"/>
            <a:ext cx="1200150" cy="2133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4724574" y="8128000"/>
            <a:ext cx="742950" cy="13208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15491" y="3556000"/>
            <a:ext cx="3143250" cy="5588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629841" y="3860800"/>
            <a:ext cx="1771650" cy="3149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5809233" y="0"/>
            <a:ext cx="514350" cy="14659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3533" y="603624"/>
            <a:ext cx="5291535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0775" y="2737234"/>
            <a:ext cx="503374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5332317" y="2505054"/>
            <a:ext cx="1320799" cy="17149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9D28CD-B50F-483D-AC07-44EA24E7FBDB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3549228" y="4417854"/>
            <a:ext cx="5146393" cy="1714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4824" y="394315"/>
            <a:ext cx="471610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FB92-C05B-441E-AD02-41A969415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35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Image result for blue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056605" y="1143684"/>
            <a:ext cx="914263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9903" y="2074281"/>
            <a:ext cx="59523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4000" dirty="0">
                <a:latin typeface="Candara" panose="020E0502030303020204" pitchFamily="34" charset="0"/>
                <a:cs typeface="Arial" panose="020B0604020202020204" pitchFamily="34" charset="0"/>
              </a:rPr>
              <a:t>Demand Forecasting</a:t>
            </a:r>
          </a:p>
          <a:p>
            <a:pPr marL="514350" indent="-514350">
              <a:buAutoNum type="arabicPeriod"/>
            </a:pPr>
            <a:r>
              <a:rPr lang="en-US" sz="4000" dirty="0">
                <a:latin typeface="Candara" panose="020E0502030303020204" pitchFamily="34" charset="0"/>
                <a:cs typeface="Arial" panose="020B0604020202020204" pitchFamily="34" charset="0"/>
              </a:rPr>
              <a:t>Lead Time Forecasting</a:t>
            </a:r>
          </a:p>
          <a:p>
            <a:pPr marL="514350" indent="-514350">
              <a:buAutoNum type="arabicPeriod"/>
            </a:pPr>
            <a:r>
              <a:rPr lang="en-US" sz="4000" dirty="0">
                <a:latin typeface="Candara" panose="020E0502030303020204" pitchFamily="34" charset="0"/>
                <a:cs typeface="Arial" panose="020B0604020202020204" pitchFamily="34" charset="0"/>
              </a:rPr>
              <a:t>Order  Cycle Analysis</a:t>
            </a:r>
          </a:p>
          <a:p>
            <a:pPr marL="514350" indent="-514350">
              <a:buAutoNum type="arabicPeriod"/>
            </a:pPr>
            <a:r>
              <a:rPr lang="en-US" sz="4000" dirty="0">
                <a:latin typeface="Candara" panose="020E0502030303020204" pitchFamily="34" charset="0"/>
                <a:cs typeface="Arial" panose="020B0604020202020204" pitchFamily="34" charset="0"/>
              </a:rPr>
              <a:t>Service Level </a:t>
            </a:r>
            <a:r>
              <a:rPr lang="en-US" sz="4000" dirty="0" err="1">
                <a:latin typeface="Candara" panose="020E0502030303020204" pitchFamily="34" charset="0"/>
                <a:cs typeface="Arial" panose="020B0604020202020204" pitchFamily="34" charset="0"/>
              </a:rPr>
              <a:t>Mgmt</a:t>
            </a:r>
            <a:endParaRPr lang="en-US" sz="40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sz="4000" dirty="0">
                <a:latin typeface="Candara" panose="020E0502030303020204" pitchFamily="34" charset="0"/>
                <a:cs typeface="Arial" panose="020B0604020202020204" pitchFamily="34" charset="0"/>
              </a:rPr>
              <a:t>Replenishment</a:t>
            </a:r>
          </a:p>
          <a:p>
            <a:pPr marL="514350" indent="-514350">
              <a:buAutoNum type="arabicPeriod"/>
            </a:pPr>
            <a:r>
              <a:rPr lang="en-US" sz="4000" dirty="0">
                <a:latin typeface="Candara" panose="020E0502030303020204" pitchFamily="34" charset="0"/>
                <a:cs typeface="Arial" panose="020B0604020202020204" pitchFamily="34" charset="0"/>
              </a:rPr>
              <a:t>Special Order </a:t>
            </a:r>
            <a:r>
              <a:rPr lang="en-US" sz="4000" dirty="0" err="1">
                <a:latin typeface="Candara" panose="020E0502030303020204" pitchFamily="34" charset="0"/>
                <a:cs typeface="Arial" panose="020B0604020202020204" pitchFamily="34" charset="0"/>
              </a:rPr>
              <a:t>Mgmt</a:t>
            </a:r>
            <a:endParaRPr lang="en-US" sz="40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Candara" panose="020E0502030303020204" pitchFamily="34" charset="0"/>
                <a:cs typeface="Arial" panose="020B0604020202020204" pitchFamily="34" charset="0"/>
              </a:rPr>
              <a:t>	</a:t>
            </a:r>
            <a:r>
              <a:rPr lang="en-US" sz="2800" dirty="0">
                <a:latin typeface="Candara" panose="020E0502030303020204" pitchFamily="34" charset="0"/>
                <a:cs typeface="Arial" panose="020B0604020202020204" pitchFamily="34" charset="0"/>
              </a:rPr>
              <a:t>- Deals	- Rebates</a:t>
            </a:r>
            <a:br>
              <a:rPr lang="en-US" sz="2800" dirty="0">
                <a:latin typeface="Candara" panose="020E0502030303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Candara" panose="020E0502030303020204" pitchFamily="34" charset="0"/>
                <a:cs typeface="Arial" panose="020B0604020202020204" pitchFamily="34" charset="0"/>
              </a:rPr>
              <a:t>	- Plans 	- Overstock Balancing</a:t>
            </a:r>
            <a:endParaRPr lang="en-US" sz="3200" dirty="0">
              <a:latin typeface="Candara" panose="020E0502030303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Candara" panose="020E0502030303020204" pitchFamily="34" charset="0"/>
                <a:cs typeface="Arial" panose="020B0604020202020204" pitchFamily="34" charset="0"/>
              </a:rPr>
              <a:t>7.  Order Validity Analysis</a:t>
            </a:r>
          </a:p>
        </p:txBody>
      </p:sp>
      <p:sp>
        <p:nvSpPr>
          <p:cNvPr id="5" name="Left Brace 4"/>
          <p:cNvSpPr/>
          <p:nvPr/>
        </p:nvSpPr>
        <p:spPr>
          <a:xfrm>
            <a:off x="442171" y="2440515"/>
            <a:ext cx="313148" cy="2019431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8223" y="3633537"/>
            <a:ext cx="1" cy="11645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75118" y="4908884"/>
            <a:ext cx="428855" cy="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74157" y="110595"/>
            <a:ext cx="4743737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dirty="0">
                <a:latin typeface="BankGothic Lt BT" panose="020B0607020203060204" pitchFamily="34" charset="0"/>
              </a:rPr>
              <a:t>process</a:t>
            </a:r>
          </a:p>
        </p:txBody>
      </p:sp>
      <p:sp>
        <p:nvSpPr>
          <p:cNvPr id="2" name="Rectangle 1"/>
          <p:cNvSpPr/>
          <p:nvPr/>
        </p:nvSpPr>
        <p:spPr>
          <a:xfrm>
            <a:off x="589546" y="-13626"/>
            <a:ext cx="1503881" cy="1541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6874BA-268E-0C3E-5BB2-FCEB43DC2A66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9855" y="7965060"/>
            <a:ext cx="927203" cy="929416"/>
          </a:xfrm>
          <a:prstGeom prst="rect">
            <a:avLst/>
          </a:prstGeom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3EB681F-2141-A275-4E10-796B0178A344}"/>
              </a:ext>
            </a:extLst>
          </p:cNvPr>
          <p:cNvSpPr txBox="1"/>
          <p:nvPr/>
        </p:nvSpPr>
        <p:spPr>
          <a:xfrm rot="20884903">
            <a:off x="619651" y="23981"/>
            <a:ext cx="8723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Insert </a:t>
            </a:r>
          </a:p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Your Logo</a:t>
            </a:r>
          </a:p>
        </p:txBody>
      </p:sp>
      <p:pic>
        <p:nvPicPr>
          <p:cNvPr id="11" name="Picture 2" descr="Image result for associated food stores">
            <a:extLst>
              <a:ext uri="{FF2B5EF4-FFF2-40B4-BE49-F238E27FC236}">
                <a16:creationId xmlns:a16="http://schemas.microsoft.com/office/drawing/2014/main" id="{C1638850-E07C-0F3E-F46A-29FA19523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514" y="319189"/>
            <a:ext cx="1542773" cy="117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876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Image result for blue powerpoint background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138075" y="1139444"/>
            <a:ext cx="9142630" cy="686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2" name="Straight Connector 61"/>
          <p:cNvCxnSpPr/>
          <p:nvPr/>
        </p:nvCxnSpPr>
        <p:spPr>
          <a:xfrm>
            <a:off x="2163959" y="3748398"/>
            <a:ext cx="228600" cy="49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965921" y="7007557"/>
            <a:ext cx="13736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ndara" panose="020E0502030303020204" pitchFamily="34" charset="0"/>
                <a:cs typeface="Arial" panose="020B0604020202020204" pitchFamily="34" charset="0"/>
              </a:rPr>
              <a:t>Safety Stock</a:t>
            </a:r>
            <a:endParaRPr lang="en-US" sz="20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8066" y="110595"/>
            <a:ext cx="4888576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dirty="0">
                <a:latin typeface="BankGothic Lt BT" panose="020B0607020203060204" pitchFamily="34" charset="0"/>
              </a:rPr>
              <a:t>replenish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913512" y="2767253"/>
            <a:ext cx="13490" cy="42303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917532" y="7021991"/>
            <a:ext cx="5194511" cy="173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74273" y="6075571"/>
            <a:ext cx="14110" cy="11666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25607" y="5140140"/>
            <a:ext cx="0" cy="21284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2152550" y="3760036"/>
            <a:ext cx="1" cy="35202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11632" y="7005531"/>
            <a:ext cx="1173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ndara" panose="020E0502030303020204" pitchFamily="34" charset="0"/>
                <a:cs typeface="Arial" panose="020B0604020202020204" pitchFamily="34" charset="0"/>
              </a:rPr>
              <a:t>Lead Time</a:t>
            </a:r>
            <a:endParaRPr lang="en-US" sz="20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71112" y="6997877"/>
            <a:ext cx="1640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ndara" panose="020E0502030303020204" pitchFamily="34" charset="0"/>
                <a:cs typeface="Arial" panose="020B0604020202020204" pitchFamily="34" charset="0"/>
              </a:rPr>
              <a:t>Order Cycle</a:t>
            </a:r>
            <a:endParaRPr lang="en-US" sz="20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938795" y="2767253"/>
            <a:ext cx="5173248" cy="423777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2293496">
            <a:off x="-254879" y="2416354"/>
            <a:ext cx="2387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ndara" panose="020E0502030303020204" pitchFamily="34" charset="0"/>
                <a:cs typeface="Arial" panose="020B0604020202020204" pitchFamily="34" charset="0"/>
              </a:rPr>
              <a:t>Demand Forecast&gt;</a:t>
            </a:r>
            <a:endParaRPr lang="en-US" sz="2000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885127" y="3441828"/>
            <a:ext cx="159489" cy="17457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542057" y="3174563"/>
            <a:ext cx="159489" cy="17457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>
            <a:off x="-407998" y="3772031"/>
            <a:ext cx="5177596" cy="4255077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>
            <a:off x="-155448" y="3755068"/>
            <a:ext cx="4504848" cy="3604274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Arc 51"/>
          <p:cNvSpPr/>
          <p:nvPr/>
        </p:nvSpPr>
        <p:spPr>
          <a:xfrm>
            <a:off x="82296" y="3745510"/>
            <a:ext cx="4005672" cy="3022290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Arc 52"/>
          <p:cNvSpPr/>
          <p:nvPr/>
        </p:nvSpPr>
        <p:spPr>
          <a:xfrm>
            <a:off x="612292" y="3750478"/>
            <a:ext cx="3139977" cy="2427304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>
            <a:off x="858587" y="3742366"/>
            <a:ext cx="2609617" cy="1834026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Arc 54"/>
          <p:cNvSpPr/>
          <p:nvPr/>
        </p:nvSpPr>
        <p:spPr>
          <a:xfrm>
            <a:off x="1038002" y="3760035"/>
            <a:ext cx="2167526" cy="1449215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>
            <a:off x="1729651" y="3742365"/>
            <a:ext cx="794094" cy="577052"/>
          </a:xfrm>
          <a:prstGeom prst="arc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103420" y="4447412"/>
            <a:ext cx="159489" cy="1745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387215" y="4683284"/>
            <a:ext cx="159489" cy="1745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666118" y="4910472"/>
            <a:ext cx="159489" cy="1745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023522" y="5189784"/>
            <a:ext cx="159489" cy="1745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269656" y="5401813"/>
            <a:ext cx="159489" cy="1745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2434268" y="3895417"/>
            <a:ext cx="159489" cy="17457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714156" y="5770113"/>
            <a:ext cx="159489" cy="17457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3851476" y="5140140"/>
            <a:ext cx="228600" cy="49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071750" y="4951142"/>
            <a:ext cx="2258557" cy="3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ndara" panose="020E0502030303020204" pitchFamily="34" charset="0"/>
                <a:cs typeface="Arial" panose="020B0604020202020204" pitchFamily="34" charset="0"/>
              </a:rPr>
              <a:t>Item Order Point</a:t>
            </a:r>
            <a:endParaRPr lang="en-US" sz="20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8421" y="3557221"/>
            <a:ext cx="42508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ndara" panose="020E0502030303020204" pitchFamily="34" charset="0"/>
                <a:cs typeface="Arial" panose="020B0604020202020204" pitchFamily="34" charset="0"/>
              </a:rPr>
              <a:t>Order Up To Level   (Vendor Order Point)</a:t>
            </a:r>
            <a:endParaRPr lang="en-US" sz="2000" b="1" dirty="0"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27346" y="5148418"/>
            <a:ext cx="22391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Items below triggered the order ‘Due’</a:t>
            </a:r>
            <a:endParaRPr lang="en-US" sz="1200" i="1" dirty="0">
              <a:solidFill>
                <a:schemeClr val="accent1">
                  <a:lumMod val="40000"/>
                  <a:lumOff val="60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265688" y="3768459"/>
            <a:ext cx="36291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ndara" panose="020E0502030303020204" pitchFamily="34" charset="0"/>
                <a:cs typeface="Arial" panose="020B0604020202020204" pitchFamily="34" charset="0"/>
              </a:rPr>
              <a:t>Items below are added to balance &amp; prepare for the next order</a:t>
            </a:r>
            <a:endParaRPr lang="en-US" sz="1200" i="1" dirty="0">
              <a:solidFill>
                <a:schemeClr val="accent2">
                  <a:lumMod val="60000"/>
                  <a:lumOff val="40000"/>
                </a:schemeClr>
              </a:solidFill>
              <a:latin typeface="Candara" panose="020E0502030303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0221BB-AAC1-BB2C-A073-E57ABE79D9E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89855" y="7965060"/>
            <a:ext cx="927203" cy="929416"/>
          </a:xfrm>
          <a:prstGeom prst="rect">
            <a:avLst/>
          </a:prstGeom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2D7E20-454A-3FED-85CC-7A5E706BD0A1}"/>
              </a:ext>
            </a:extLst>
          </p:cNvPr>
          <p:cNvSpPr/>
          <p:nvPr/>
        </p:nvSpPr>
        <p:spPr>
          <a:xfrm>
            <a:off x="542046" y="-13626"/>
            <a:ext cx="1503881" cy="15416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250D17-095B-32B7-310F-0D6E259D7456}"/>
              </a:ext>
            </a:extLst>
          </p:cNvPr>
          <p:cNvSpPr txBox="1"/>
          <p:nvPr/>
        </p:nvSpPr>
        <p:spPr>
          <a:xfrm rot="20884903">
            <a:off x="572151" y="23981"/>
            <a:ext cx="8723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Insert </a:t>
            </a:r>
          </a:p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Your Logo</a:t>
            </a:r>
          </a:p>
        </p:txBody>
      </p:sp>
      <p:pic>
        <p:nvPicPr>
          <p:cNvPr id="8" name="Picture 2" descr="Image result for associated food stores">
            <a:extLst>
              <a:ext uri="{FF2B5EF4-FFF2-40B4-BE49-F238E27FC236}">
                <a16:creationId xmlns:a16="http://schemas.microsoft.com/office/drawing/2014/main" id="{DF337157-6120-0802-5B08-7670FF986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14" y="319189"/>
            <a:ext cx="1542773" cy="1172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6074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5f3af3bd7062b42d1ad499286b632b792f3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2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FF0000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2644</TotalTime>
  <Words>83</Words>
  <Application>Microsoft Office PowerPoint</Application>
  <PresentationFormat>Letter Paper (8.5x11 in)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BankGothic Lt BT</vt:lpstr>
      <vt:lpstr>Candara</vt:lpstr>
      <vt:lpstr>Century Gothic</vt:lpstr>
      <vt:lpstr>Wingdings 3</vt:lpstr>
      <vt:lpstr>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Craddock</dc:creator>
  <cp:lastModifiedBy>Dan Craddock</cp:lastModifiedBy>
  <cp:revision>48</cp:revision>
  <dcterms:created xsi:type="dcterms:W3CDTF">2017-04-03T13:10:29Z</dcterms:created>
  <dcterms:modified xsi:type="dcterms:W3CDTF">2024-12-12T19:35:15Z</dcterms:modified>
</cp:coreProperties>
</file>