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995" r:id="rId3"/>
    <p:sldId id="944" r:id="rId4"/>
    <p:sldId id="926" r:id="rId5"/>
    <p:sldId id="937" r:id="rId6"/>
    <p:sldId id="938" r:id="rId7"/>
    <p:sldId id="939" r:id="rId8"/>
    <p:sldId id="940" r:id="rId9"/>
    <p:sldId id="941" r:id="rId10"/>
    <p:sldId id="907" r:id="rId11"/>
    <p:sldId id="913" r:id="rId12"/>
    <p:sldId id="916" r:id="rId13"/>
    <p:sldId id="912" r:id="rId14"/>
    <p:sldId id="910" r:id="rId15"/>
    <p:sldId id="923" r:id="rId16"/>
    <p:sldId id="924" r:id="rId17"/>
    <p:sldId id="899" r:id="rId18"/>
    <p:sldId id="909" r:id="rId19"/>
    <p:sldId id="922" r:id="rId20"/>
    <p:sldId id="271" r:id="rId21"/>
    <p:sldId id="911" r:id="rId22"/>
    <p:sldId id="901" r:id="rId23"/>
    <p:sldId id="925" r:id="rId24"/>
    <p:sldId id="919" r:id="rId25"/>
    <p:sldId id="9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BBB4"/>
    <a:srgbClr val="0099FF"/>
    <a:srgbClr val="FFCC99"/>
    <a:srgbClr val="9BC41D"/>
    <a:srgbClr val="F5FAFD"/>
    <a:srgbClr val="EBF5FB"/>
    <a:srgbClr val="595959"/>
    <a:srgbClr val="A6A6A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1896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3536222011744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3000</c:v>
                </c:pt>
                <c:pt idx="3">
                  <c:v>6500</c:v>
                </c:pt>
                <c:pt idx="4">
                  <c:v>4800</c:v>
                </c:pt>
                <c:pt idx="5">
                  <c:v>7000</c:v>
                </c:pt>
                <c:pt idx="6">
                  <c:v>3500</c:v>
                </c:pt>
                <c:pt idx="7">
                  <c:v>2300</c:v>
                </c:pt>
                <c:pt idx="8">
                  <c:v>5050</c:v>
                </c:pt>
                <c:pt idx="9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DAIRY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3500</c:v>
                </c:pt>
                <c:pt idx="1">
                  <c:v>2300</c:v>
                </c:pt>
                <c:pt idx="2">
                  <c:v>5050</c:v>
                </c:pt>
                <c:pt idx="3">
                  <c:v>4800</c:v>
                </c:pt>
                <c:pt idx="4">
                  <c:v>4500</c:v>
                </c:pt>
                <c:pt idx="5">
                  <c:v>3000</c:v>
                </c:pt>
                <c:pt idx="6">
                  <c:v>6500</c:v>
                </c:pt>
                <c:pt idx="7">
                  <c:v>5000</c:v>
                </c:pt>
                <c:pt idx="8">
                  <c:v>7000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DAIRY3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5050</c:v>
                </c:pt>
                <c:pt idx="1">
                  <c:v>4800</c:v>
                </c:pt>
                <c:pt idx="2">
                  <c:v>4500</c:v>
                </c:pt>
                <c:pt idx="3">
                  <c:v>3000</c:v>
                </c:pt>
                <c:pt idx="4">
                  <c:v>6500</c:v>
                </c:pt>
                <c:pt idx="5">
                  <c:v>5000</c:v>
                </c:pt>
                <c:pt idx="6">
                  <c:v>7000</c:v>
                </c:pt>
                <c:pt idx="7">
                  <c:v>3000</c:v>
                </c:pt>
                <c:pt idx="8">
                  <c:v>4800</c:v>
                </c:pt>
                <c:pt idx="9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9-4D18-A6DC-ACF3914E4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30344459800161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 ORD CYC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FB-45E0-9CA9-9CCA43DA8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14</c:v>
                </c:pt>
                <c:pt idx="1">
                  <c:v>10</c:v>
                </c:pt>
                <c:pt idx="2">
                  <c:v>18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12</c:v>
                </c:pt>
                <c:pt idx="7">
                  <c:v>15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EFF CYCLE</c:v>
                </c:pt>
              </c:strCache>
            </c:strRef>
          </c:tx>
          <c:spPr>
            <a:solidFill>
              <a:srgbClr val="9BC4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19</c:v>
                </c:pt>
                <c:pt idx="1">
                  <c:v>18</c:v>
                </c:pt>
                <c:pt idx="2">
                  <c:v>25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20</c:v>
                </c:pt>
                <c:pt idx="7">
                  <c:v>22</c:v>
                </c:pt>
                <c:pt idx="8">
                  <c:v>18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BUY MULT DAYS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11</c:v>
                </c:pt>
                <c:pt idx="7">
                  <c:v>9</c:v>
                </c:pt>
                <c:pt idx="8">
                  <c:v>14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E-4AD1-B36C-0E0F3B6D8D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%ICYCLE &gt; VCYCLE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Sheet1!$E$2:$E$11</c:f>
              <c:numCache>
                <c:formatCode>_(* #,##0_);_(* \(#,##0\);_(* "-"??_);_(@_)</c:formatCode>
                <c:ptCount val="10"/>
                <c:pt idx="0">
                  <c:v>25</c:v>
                </c:pt>
                <c:pt idx="1">
                  <c:v>18</c:v>
                </c:pt>
                <c:pt idx="2">
                  <c:v>31</c:v>
                </c:pt>
                <c:pt idx="3">
                  <c:v>24</c:v>
                </c:pt>
                <c:pt idx="4">
                  <c:v>15</c:v>
                </c:pt>
                <c:pt idx="5">
                  <c:v>37</c:v>
                </c:pt>
                <c:pt idx="6">
                  <c:v>25</c:v>
                </c:pt>
                <c:pt idx="7">
                  <c:v>29</c:v>
                </c:pt>
                <c:pt idx="8">
                  <c:v>18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E-4AD1-B36C-0E0F3B6D8D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30344459800161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 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FB-45E0-9CA9-9CCA43DA8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4</c:v>
                </c:pt>
                <c:pt idx="1">
                  <c:v>12</c:v>
                </c:pt>
                <c:pt idx="2">
                  <c:v>5.5</c:v>
                </c:pt>
                <c:pt idx="3">
                  <c:v>3</c:v>
                </c:pt>
                <c:pt idx="4">
                  <c:v>9.8000000000000007</c:v>
                </c:pt>
                <c:pt idx="5">
                  <c:v>16</c:v>
                </c:pt>
                <c:pt idx="6">
                  <c:v>7.6</c:v>
                </c:pt>
                <c:pt idx="7">
                  <c:v>5.4</c:v>
                </c:pt>
                <c:pt idx="8">
                  <c:v>3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CARRY RATE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23</c:v>
                </c:pt>
                <c:pt idx="5">
                  <c:v>19</c:v>
                </c:pt>
                <c:pt idx="6">
                  <c:v>27</c:v>
                </c:pt>
                <c:pt idx="7">
                  <c:v>22</c:v>
                </c:pt>
                <c:pt idx="8">
                  <c:v>18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ACQUISITION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#,##0.0_);_(* \(#,##0.0\);_(* "-"??_);_(@_)</c:formatCode>
                <c:ptCount val="10"/>
                <c:pt idx="0">
                  <c:v>2</c:v>
                </c:pt>
                <c:pt idx="1">
                  <c:v>3.5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  <c:pt idx="5">
                  <c:v>1.8</c:v>
                </c:pt>
                <c:pt idx="6">
                  <c:v>4.2</c:v>
                </c:pt>
                <c:pt idx="7">
                  <c:v>2.8</c:v>
                </c:pt>
                <c:pt idx="8">
                  <c:v>3.2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E-4AD1-B36C-0E0F3B6D8D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CFCE-4AD1-B36C-0E0F3B6D8D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3536222011744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3000</c:v>
                </c:pt>
                <c:pt idx="3">
                  <c:v>6500</c:v>
                </c:pt>
                <c:pt idx="4">
                  <c:v>4800</c:v>
                </c:pt>
                <c:pt idx="5">
                  <c:v>7000</c:v>
                </c:pt>
                <c:pt idx="6">
                  <c:v>3500</c:v>
                </c:pt>
                <c:pt idx="7">
                  <c:v>2300</c:v>
                </c:pt>
                <c:pt idx="8">
                  <c:v>5050</c:v>
                </c:pt>
                <c:pt idx="9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DAIRY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3500</c:v>
                </c:pt>
                <c:pt idx="1">
                  <c:v>2300</c:v>
                </c:pt>
                <c:pt idx="2">
                  <c:v>5050</c:v>
                </c:pt>
                <c:pt idx="3">
                  <c:v>4800</c:v>
                </c:pt>
                <c:pt idx="4">
                  <c:v>4500</c:v>
                </c:pt>
                <c:pt idx="5">
                  <c:v>3000</c:v>
                </c:pt>
                <c:pt idx="6">
                  <c:v>6500</c:v>
                </c:pt>
                <c:pt idx="7">
                  <c:v>5000</c:v>
                </c:pt>
                <c:pt idx="8">
                  <c:v>7000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DAIRY3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5050</c:v>
                </c:pt>
                <c:pt idx="1">
                  <c:v>4800</c:v>
                </c:pt>
                <c:pt idx="2">
                  <c:v>4500</c:v>
                </c:pt>
                <c:pt idx="3">
                  <c:v>3000</c:v>
                </c:pt>
                <c:pt idx="4">
                  <c:v>6500</c:v>
                </c:pt>
                <c:pt idx="5">
                  <c:v>5000</c:v>
                </c:pt>
                <c:pt idx="6">
                  <c:v>7000</c:v>
                </c:pt>
                <c:pt idx="7">
                  <c:v>3000</c:v>
                </c:pt>
                <c:pt idx="8">
                  <c:v>4800</c:v>
                </c:pt>
                <c:pt idx="9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9-4D18-A6DC-ACF3914E4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3536222011744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3000</c:v>
                </c:pt>
                <c:pt idx="3">
                  <c:v>6500</c:v>
                </c:pt>
                <c:pt idx="4">
                  <c:v>4800</c:v>
                </c:pt>
                <c:pt idx="5">
                  <c:v>7000</c:v>
                </c:pt>
                <c:pt idx="6">
                  <c:v>3500</c:v>
                </c:pt>
                <c:pt idx="7">
                  <c:v>2300</c:v>
                </c:pt>
                <c:pt idx="8">
                  <c:v>5050</c:v>
                </c:pt>
                <c:pt idx="9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DAIRY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3500</c:v>
                </c:pt>
                <c:pt idx="1">
                  <c:v>2300</c:v>
                </c:pt>
                <c:pt idx="2">
                  <c:v>5050</c:v>
                </c:pt>
                <c:pt idx="3">
                  <c:v>4800</c:v>
                </c:pt>
                <c:pt idx="4">
                  <c:v>4500</c:v>
                </c:pt>
                <c:pt idx="5">
                  <c:v>3000</c:v>
                </c:pt>
                <c:pt idx="6">
                  <c:v>6500</c:v>
                </c:pt>
                <c:pt idx="7">
                  <c:v>5000</c:v>
                </c:pt>
                <c:pt idx="8">
                  <c:v>7000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DAIRY3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5050</c:v>
                </c:pt>
                <c:pt idx="1">
                  <c:v>4800</c:v>
                </c:pt>
                <c:pt idx="2">
                  <c:v>4500</c:v>
                </c:pt>
                <c:pt idx="3">
                  <c:v>3000</c:v>
                </c:pt>
                <c:pt idx="4">
                  <c:v>6500</c:v>
                </c:pt>
                <c:pt idx="5">
                  <c:v>5000</c:v>
                </c:pt>
                <c:pt idx="6">
                  <c:v>7000</c:v>
                </c:pt>
                <c:pt idx="7">
                  <c:v>3000</c:v>
                </c:pt>
                <c:pt idx="8">
                  <c:v>4800</c:v>
                </c:pt>
                <c:pt idx="9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9-4D18-A6DC-ACF3914E4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3536222011744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3000</c:v>
                </c:pt>
                <c:pt idx="3">
                  <c:v>6500</c:v>
                </c:pt>
                <c:pt idx="4">
                  <c:v>4800</c:v>
                </c:pt>
                <c:pt idx="5">
                  <c:v>7000</c:v>
                </c:pt>
                <c:pt idx="6">
                  <c:v>3500</c:v>
                </c:pt>
                <c:pt idx="7">
                  <c:v>2300</c:v>
                </c:pt>
                <c:pt idx="8">
                  <c:v>5050</c:v>
                </c:pt>
                <c:pt idx="9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DAIRY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3500</c:v>
                </c:pt>
                <c:pt idx="1">
                  <c:v>2300</c:v>
                </c:pt>
                <c:pt idx="2">
                  <c:v>5050</c:v>
                </c:pt>
                <c:pt idx="3">
                  <c:v>4800</c:v>
                </c:pt>
                <c:pt idx="4">
                  <c:v>4500</c:v>
                </c:pt>
                <c:pt idx="5">
                  <c:v>3000</c:v>
                </c:pt>
                <c:pt idx="6">
                  <c:v>6500</c:v>
                </c:pt>
                <c:pt idx="7">
                  <c:v>5000</c:v>
                </c:pt>
                <c:pt idx="8">
                  <c:v>7000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DAIRY3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5050</c:v>
                </c:pt>
                <c:pt idx="1">
                  <c:v>4800</c:v>
                </c:pt>
                <c:pt idx="2">
                  <c:v>4500</c:v>
                </c:pt>
                <c:pt idx="3">
                  <c:v>3000</c:v>
                </c:pt>
                <c:pt idx="4">
                  <c:v>6500</c:v>
                </c:pt>
                <c:pt idx="5">
                  <c:v>5000</c:v>
                </c:pt>
                <c:pt idx="6">
                  <c:v>7000</c:v>
                </c:pt>
                <c:pt idx="7">
                  <c:v>3000</c:v>
                </c:pt>
                <c:pt idx="8">
                  <c:v>4800</c:v>
                </c:pt>
                <c:pt idx="9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9-4D18-A6DC-ACF3914E4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30344459800161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 ORD CYC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14</c:v>
                </c:pt>
                <c:pt idx="1">
                  <c:v>10</c:v>
                </c:pt>
                <c:pt idx="2">
                  <c:v>18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12</c:v>
                </c:pt>
                <c:pt idx="7">
                  <c:v>15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EFF CYCLE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19</c:v>
                </c:pt>
                <c:pt idx="1">
                  <c:v>18</c:v>
                </c:pt>
                <c:pt idx="2">
                  <c:v>25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20</c:v>
                </c:pt>
                <c:pt idx="7">
                  <c:v>22</c:v>
                </c:pt>
                <c:pt idx="8">
                  <c:v>18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BUY MULT DAYS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11</c:v>
                </c:pt>
                <c:pt idx="7">
                  <c:v>9</c:v>
                </c:pt>
                <c:pt idx="8">
                  <c:v>14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E-4AD1-B36C-0E0F3B6D8D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%ICYCLE &gt; VCYCLE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Sheet1!$E$2:$E$11</c:f>
              <c:numCache>
                <c:formatCode>_(* #,##0_);_(* \(#,##0\);_(* "-"??_);_(@_)</c:formatCode>
                <c:ptCount val="10"/>
                <c:pt idx="0">
                  <c:v>25</c:v>
                </c:pt>
                <c:pt idx="1">
                  <c:v>18</c:v>
                </c:pt>
                <c:pt idx="2">
                  <c:v>31</c:v>
                </c:pt>
                <c:pt idx="3">
                  <c:v>24</c:v>
                </c:pt>
                <c:pt idx="4">
                  <c:v>15</c:v>
                </c:pt>
                <c:pt idx="5">
                  <c:v>37</c:v>
                </c:pt>
                <c:pt idx="6">
                  <c:v>25</c:v>
                </c:pt>
                <c:pt idx="7">
                  <c:v>29</c:v>
                </c:pt>
                <c:pt idx="8">
                  <c:v>18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E-4AD1-B36C-0E0F3B6D8D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3536222011744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SEASONAL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82391287545470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B-45E0-9CA9-9CCA43DA8F4B}"/>
                </c:ext>
              </c:extLst>
            </c:dLbl>
            <c:dLbl>
              <c:idx val="1"/>
              <c:layout>
                <c:manualLayout>
                  <c:x val="0"/>
                  <c:y val="-6.2989965004197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FB-45E0-9CA9-9CCA43DA8F4B}"/>
                </c:ext>
              </c:extLst>
            </c:dLbl>
            <c:dLbl>
              <c:idx val="2"/>
              <c:layout>
                <c:manualLayout>
                  <c:x val="-6.8474747423453106E-17"/>
                  <c:y val="-6.2989965004197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FB-45E0-9CA9-9CCA43DA8F4B}"/>
                </c:ext>
              </c:extLst>
            </c:dLbl>
            <c:dLbl>
              <c:idx val="3"/>
              <c:layout>
                <c:manualLayout>
                  <c:x val="0"/>
                  <c:y val="-5.2491637503497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FB-45E0-9CA9-9CCA43DA8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0.31</c:v>
                </c:pt>
                <c:pt idx="1">
                  <c:v>0.23</c:v>
                </c:pt>
                <c:pt idx="2">
                  <c:v>0.18</c:v>
                </c:pt>
                <c:pt idx="3">
                  <c:v>0.36</c:v>
                </c:pt>
                <c:pt idx="4">
                  <c:v>0.33</c:v>
                </c:pt>
                <c:pt idx="5">
                  <c:v>0.2</c:v>
                </c:pt>
                <c:pt idx="6">
                  <c:v>0.14000000000000001</c:v>
                </c:pt>
                <c:pt idx="7">
                  <c:v>0.28999999999999998</c:v>
                </c:pt>
                <c:pt idx="8">
                  <c:v>0.19</c:v>
                </c:pt>
                <c:pt idx="9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9734111256645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FB-45E0-9CA9-9CCA43DA8F4B}"/>
                </c:ext>
              </c:extLst>
            </c:dLbl>
            <c:dLbl>
              <c:idx val="1"/>
              <c:layout>
                <c:manualLayout>
                  <c:x val="0"/>
                  <c:y val="-3.6744146252448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FB-45E0-9CA9-9CCA43DA8F4B}"/>
                </c:ext>
              </c:extLst>
            </c:dLbl>
            <c:dLbl>
              <c:idx val="2"/>
              <c:layout>
                <c:manualLayout>
                  <c:x val="-6.8474747423453106E-17"/>
                  <c:y val="-7.87374562552465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FB-45E0-9CA9-9CCA43DA8F4B}"/>
                </c:ext>
              </c:extLst>
            </c:dLbl>
            <c:dLbl>
              <c:idx val="3"/>
              <c:layout>
                <c:manualLayout>
                  <c:x val="0"/>
                  <c:y val="-5.2491637503497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FB-45E0-9CA9-9CCA43DA8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0.22</c:v>
                </c:pt>
                <c:pt idx="1">
                  <c:v>0.15</c:v>
                </c:pt>
                <c:pt idx="2">
                  <c:v>0.09</c:v>
                </c:pt>
                <c:pt idx="3">
                  <c:v>0.24</c:v>
                </c:pt>
                <c:pt idx="4">
                  <c:v>0.21</c:v>
                </c:pt>
                <c:pt idx="5">
                  <c:v>0.17</c:v>
                </c:pt>
                <c:pt idx="6">
                  <c:v>7.0000000000000007E-2</c:v>
                </c:pt>
                <c:pt idx="7">
                  <c:v>0.22</c:v>
                </c:pt>
                <c:pt idx="8">
                  <c:v>0.05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0.04</c:v>
                </c:pt>
                <c:pt idx="1">
                  <c:v>0.06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0.08</c:v>
                </c:pt>
                <c:pt idx="8">
                  <c:v>0.02</c:v>
                </c:pt>
                <c:pt idx="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5-47BB-9495-C9A91FA50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3536222011744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3000</c:v>
                </c:pt>
                <c:pt idx="3">
                  <c:v>6500</c:v>
                </c:pt>
                <c:pt idx="4">
                  <c:v>4800</c:v>
                </c:pt>
                <c:pt idx="5">
                  <c:v>7000</c:v>
                </c:pt>
                <c:pt idx="6">
                  <c:v>3500</c:v>
                </c:pt>
                <c:pt idx="7">
                  <c:v>2300</c:v>
                </c:pt>
                <c:pt idx="8">
                  <c:v>5050</c:v>
                </c:pt>
                <c:pt idx="9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DAIRY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3500</c:v>
                </c:pt>
                <c:pt idx="1">
                  <c:v>2300</c:v>
                </c:pt>
                <c:pt idx="2">
                  <c:v>5050</c:v>
                </c:pt>
                <c:pt idx="3">
                  <c:v>4800</c:v>
                </c:pt>
                <c:pt idx="4">
                  <c:v>4500</c:v>
                </c:pt>
                <c:pt idx="5">
                  <c:v>3000</c:v>
                </c:pt>
                <c:pt idx="6">
                  <c:v>6500</c:v>
                </c:pt>
                <c:pt idx="7">
                  <c:v>5000</c:v>
                </c:pt>
                <c:pt idx="8">
                  <c:v>7000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GROCERY2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3000</c:v>
                </c:pt>
                <c:pt idx="3">
                  <c:v>6500</c:v>
                </c:pt>
                <c:pt idx="4">
                  <c:v>4800</c:v>
                </c:pt>
                <c:pt idx="5">
                  <c:v>7000</c:v>
                </c:pt>
                <c:pt idx="6">
                  <c:v>3500</c:v>
                </c:pt>
                <c:pt idx="7">
                  <c:v>2300</c:v>
                </c:pt>
                <c:pt idx="8">
                  <c:v>5050</c:v>
                </c:pt>
                <c:pt idx="9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9-4D18-A6DC-ACF3914E4B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DAIRY3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Sheet1!$E$2:$E$11</c:f>
              <c:numCache>
                <c:formatCode>_(* #,##0_);_(* \(#,##0\);_(* "-"??_);_(@_)</c:formatCode>
                <c:ptCount val="10"/>
                <c:pt idx="0">
                  <c:v>3500</c:v>
                </c:pt>
                <c:pt idx="1">
                  <c:v>2300</c:v>
                </c:pt>
                <c:pt idx="2">
                  <c:v>5050</c:v>
                </c:pt>
                <c:pt idx="3">
                  <c:v>4800</c:v>
                </c:pt>
                <c:pt idx="4">
                  <c:v>4500</c:v>
                </c:pt>
                <c:pt idx="5">
                  <c:v>3000</c:v>
                </c:pt>
                <c:pt idx="6">
                  <c:v>6500</c:v>
                </c:pt>
                <c:pt idx="7">
                  <c:v>5000</c:v>
                </c:pt>
                <c:pt idx="8">
                  <c:v>7000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9-4D18-A6DC-ACF3914E4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30344459800161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 ORD CYC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FB-45E0-9CA9-9CCA43DA8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14</c:v>
                </c:pt>
                <c:pt idx="1">
                  <c:v>10</c:v>
                </c:pt>
                <c:pt idx="2">
                  <c:v>18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12</c:v>
                </c:pt>
                <c:pt idx="7">
                  <c:v>15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EFF CYCLE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19</c:v>
                </c:pt>
                <c:pt idx="1">
                  <c:v>18</c:v>
                </c:pt>
                <c:pt idx="2">
                  <c:v>25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20</c:v>
                </c:pt>
                <c:pt idx="7">
                  <c:v>22</c:v>
                </c:pt>
                <c:pt idx="8">
                  <c:v>18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BUY MULT DAYS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11</c:v>
                </c:pt>
                <c:pt idx="7">
                  <c:v>9</c:v>
                </c:pt>
                <c:pt idx="8">
                  <c:v>14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E-4AD1-B36C-0E0F3B6D8D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%ICYCLE &gt; VCYCLE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Sheet1!$E$2:$E$11</c:f>
              <c:numCache>
                <c:formatCode>_(* #,##0_);_(* \(#,##0\);_(* "-"??_);_(@_)</c:formatCode>
                <c:ptCount val="10"/>
                <c:pt idx="0">
                  <c:v>25</c:v>
                </c:pt>
                <c:pt idx="1">
                  <c:v>18</c:v>
                </c:pt>
                <c:pt idx="2">
                  <c:v>31</c:v>
                </c:pt>
                <c:pt idx="3">
                  <c:v>24</c:v>
                </c:pt>
                <c:pt idx="4">
                  <c:v>15</c:v>
                </c:pt>
                <c:pt idx="5">
                  <c:v>37</c:v>
                </c:pt>
                <c:pt idx="6">
                  <c:v>25</c:v>
                </c:pt>
                <c:pt idx="7">
                  <c:v>29</c:v>
                </c:pt>
                <c:pt idx="8">
                  <c:v>18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E-4AD1-B36C-0E0F3B6D8D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30344459800161E-2"/>
          <c:y val="1.8852653333296148E-2"/>
          <c:w val="0.95645196894339346"/>
          <c:h val="0.91050735045976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+/- SEASONAL DAYS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FB-45E0-9CA9-9CCA43DA8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Sheet1!$B$2:$B$12</c:f>
              <c:numCache>
                <c:formatCode>_(* #,##0.0_);_(* \(#,##0.0\);_(* "-"??_);_(@_)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-2</c:v>
                </c:pt>
                <c:pt idx="6">
                  <c:v>0</c:v>
                </c:pt>
                <c:pt idx="7">
                  <c:v>-1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5E0-9CA9-9CCA43DA8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PUTAWAY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Sheet1!$C$2:$C$12</c:f>
              <c:numCache>
                <c:formatCode>_(* #,##0.0_);_(* \(#,##0.0\);_(* "-"??_);_(@_)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1.7</c:v>
                </c:pt>
                <c:pt idx="3">
                  <c:v>0.3</c:v>
                </c:pt>
                <c:pt idx="4">
                  <c:v>0.7</c:v>
                </c:pt>
                <c:pt idx="5">
                  <c:v>1.4</c:v>
                </c:pt>
                <c:pt idx="6">
                  <c:v>0.4</c:v>
                </c:pt>
                <c:pt idx="7">
                  <c:v>2.1</c:v>
                </c:pt>
                <c:pt idx="8">
                  <c:v>1.5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FB-45E0-9CA9-9CCA43DA8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SUPPLIER PERFORMANCE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COMPANY 1</c:v>
                </c:pt>
                <c:pt idx="1">
                  <c:v>COMPANY 2</c:v>
                </c:pt>
                <c:pt idx="2">
                  <c:v>YOUR COMPANY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  <c:pt idx="8">
                  <c:v>COMPANY 9</c:v>
                </c:pt>
                <c:pt idx="9">
                  <c:v>COMPANY 10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0.95</c:v>
                </c:pt>
                <c:pt idx="1">
                  <c:v>0.89</c:v>
                </c:pt>
                <c:pt idx="2">
                  <c:v>0.92</c:v>
                </c:pt>
                <c:pt idx="3">
                  <c:v>0.86</c:v>
                </c:pt>
                <c:pt idx="4">
                  <c:v>0.96</c:v>
                </c:pt>
                <c:pt idx="5">
                  <c:v>0.82</c:v>
                </c:pt>
                <c:pt idx="6">
                  <c:v>0.89</c:v>
                </c:pt>
                <c:pt idx="7">
                  <c:v>0.93</c:v>
                </c:pt>
                <c:pt idx="8">
                  <c:v>0.85</c:v>
                </c:pt>
                <c:pt idx="9">
                  <c:v>0.97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E-4AD1-B36C-0E0F3B6D8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81272424"/>
        <c:axId val="381276736"/>
      </c:barChart>
      <c:catAx>
        <c:axId val="38127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6736"/>
        <c:crosses val="autoZero"/>
        <c:auto val="1"/>
        <c:lblAlgn val="ctr"/>
        <c:lblOffset val="100"/>
        <c:noMultiLvlLbl val="0"/>
      </c:catAx>
      <c:valAx>
        <c:axId val="381276736"/>
        <c:scaling>
          <c:orientation val="minMax"/>
          <c:max val="3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7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B30B3-A86C-4C3D-BEF8-0ECEAD87677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36F87-0228-4D42-9BB3-42248F97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8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get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paign_creators?utm_source=unsplash&amp;utm_medium=referral&amp;utm_content=creditCopyTex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get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Campaign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Creators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E837E-594B-4F0F-92F5-F20D4296AC5C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00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BCC4A-574B-B209-86F0-77B15CC31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4A9F9-7C84-2B07-29F7-870BB2701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E0F88-58B8-ECA5-0C3B-DF989106F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Campaign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Creators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7E4AC-36E2-49BE-0CDF-CE5A15D71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E837E-594B-4F0F-92F5-F20D4296AC5C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6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2944-CD9C-4FB5-A0C7-621A87A1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A7A3C-8298-4925-A0A3-9F70AC2E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2B87-6FB9-4F87-9810-35B69464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8847-C315-4C55-BAC6-03A1AA4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FE00-2D12-4406-A95C-1BF14567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3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A138-C7C0-4413-ADD4-F97B1AEF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27381-0812-4282-8564-A4BB14CD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149AF-F275-4D23-B3CA-B1F58957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FD026-52B4-4CAC-B30F-7A45316A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BAD2-6024-4D9A-B7BC-8FA7298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2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30284-B27F-4104-B5B1-05A5071F1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10ED5-CAA1-40F1-AB4B-E2FD5704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BB4D-9461-468D-9E3E-B158058E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E6E61-3A80-477F-AFA0-95EDACED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A61A-93A7-448A-8C7F-A54957D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2DCA-0379-43B6-A864-F6C5C4F9D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E1EE2-F861-47CA-BA28-35C22E492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A655-64D0-47F9-8317-D52DE29A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9ACC-9EF4-43BD-BBE2-00553CD0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B33F-F00C-441E-AE12-D029DAEF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8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9573-93A2-4C0A-83A5-DB9016E0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4816-5E9E-4EBD-B44F-1895D9DA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67AF-93E1-4CBE-9D44-5135B075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B5625-5009-45E9-B0E3-4D6AE47C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219F-F068-4A32-A5A2-3329E645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6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D872-2CA8-4BFB-800D-A664707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1744C-563D-46C9-8E0F-9425B187A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68AD3-259B-4B31-B046-E9B77845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4B9C-DC11-4888-9C87-64EB9E71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83F2A-A85E-41D4-85C5-C7905A41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0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9220-EDD3-4EC8-AC79-E4CAC97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6ADC-926B-4D07-80F2-9B35EB3D7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F80ED-471A-4397-90EF-DB403AF2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3492D-779F-41D5-93D2-A98D5A6C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FDC71-0D1C-458B-8A23-41955A47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746CE-ADE1-432F-97AB-675E8E49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B397-012D-4804-8EEA-FDA952A3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FA10-E0BD-44D0-9FCE-FA2CF9305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EE7FD-F1C1-4212-AA97-CE971676C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DB20A-10C2-4CB0-A997-9D5235EB4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16EEF-DAD7-4263-9D4C-391B7C48B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1CADF-FD3D-4947-9239-24837CB8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964FA-91E4-4CE5-B46A-FA994D48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54352-F8F6-4CA1-A0BA-52837CE3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4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81E1-6AB2-402E-819F-62EC700D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39605-0165-4CB8-831F-86B8055B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8BCEA-1D2F-4945-A31A-CAC5F2F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BDDB7-5DF6-471D-AEF8-EC76DF8C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3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8644C-3E84-4A06-8416-955175CF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83580-5CE1-4014-B32D-F6FFCC90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F76CE-CFCB-46C1-AB01-B4035605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5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47F2-F8D2-46CB-AAD8-E11665A9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F084-0222-479B-A901-D722BAA0B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AA15A-DB42-4399-823E-423910C1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A3D8F-1D45-46C4-B422-05E33410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5FA0-7E43-419E-BB80-AFD70A93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6D5B3-B724-427D-9CF4-0337243D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7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1366-174D-45EC-BD88-F980D865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19A8-AEB8-482D-8F13-BD953F27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14B90-F6E9-4D26-BF69-ADB349AE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A9DAD-013C-4027-AC7F-A2AAAA2B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2A19-F4FC-464C-A55F-C1F1EC14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ABBE-B1B6-4309-9769-4161E65D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99590-498E-4ADD-B687-AA080FA8C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C4A7A-4EEF-4974-B4FB-8082D800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3279D-9750-4891-B30F-48DF4F32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2A7CC-CB6D-4DDD-9096-F807E45E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D6E30-AB29-426B-9705-C98B9950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8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4247-533A-4CDC-BCB2-FBBBB23E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83BCA-E29B-43B1-A3EF-F5B30AFDB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9E6A-0EA1-4474-8671-B642B4BF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6340-B24A-40BD-A17A-C2C2AD1F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51813-C391-4404-A249-6BDB5210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0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C6831-F810-4517-988E-305083F48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5F41C-65A4-4480-B856-504428118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FB8E9-B64B-401A-8BC4-7D26EBDE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8A006-221A-4DA1-9387-63C0FB2B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FE6AF-3D7B-4579-9D5D-EF87F65A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8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1DF1-25B7-4BD8-9F8B-54F33DD5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3E3BE-DCBE-4CC8-AE86-9E96D746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4162-8E49-40DF-8692-8FB349E9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F110-54AD-4733-B2C4-45795637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AD72D-AD80-4370-83B6-7D021E1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F4D9-B1D4-4FA8-BE90-C9A41B6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55B0-8F63-4EEF-B0E7-7C75A117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80715-75E6-47D3-BEF2-8A624C5B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F89AE-869E-4E2D-9588-8AF3590B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3D75F-B6D6-4039-B62C-329B91C6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0461-BA24-499A-B94A-19E31A6D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B67-6486-48A8-B9C6-7BE28C93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35E5-85A8-43D5-85D9-1403528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23761-ACD7-49EC-8C79-547A8B85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70B13-9F25-4D7F-A6D3-97F952DD5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5D64-1B69-4E69-B93F-B2327266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9291D-DFEF-4309-A378-1A60B9DF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80C2C-58F2-4673-9183-A499A392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1F43F-0C1C-49FF-B2D8-DD90338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368A-4E93-4D7F-9029-6B4A8596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54615-DDA5-41AB-8C27-2188BD72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D342C-DAB3-4157-B778-EFC95EE2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F55A-9201-488E-AD35-FB37F93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5EE7F-3DBB-469C-8B64-5324DB38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89D70-E202-4768-9202-B93B4CC2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20AB1-86F0-4A4D-AB07-3A153E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C2A4-9622-47DC-9B00-882CFED8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7FE0-67C3-4BD1-A829-F9EDDCA9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67AA2-DB24-4F1F-AC5D-904E0CCE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5683E-49FA-4718-BA99-F90E7215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B357-5E8C-4950-A575-B1C527F2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7806-9CDA-4464-8F4B-BAE85BA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DB20-43E3-4E51-A101-622596DD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A13BB-A760-4669-9B11-D15A7BDB8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4BBC-2FD9-4B8A-88B0-35CB3581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4F2F8-80FD-42A4-B42B-C3D3DCE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9931A-BE13-412E-A8D6-63FA3A2C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7B004-9AA7-427F-B5A5-18E85413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9CE782-4944-490A-912E-EB22A1E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61255-6D00-444E-BA2F-F1F8294C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2255-5B30-4F80-A486-2667EAA52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2500-2DCA-4720-8360-6E74C26DD0E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56C37-A666-4386-93EC-C50FD9DF7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D3D8C-70E5-4120-972F-7D4FAE99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2E3D-61E0-450A-AD62-EE98E486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B1F55-A466-42C7-9ABD-ECD986F8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BF859-57E7-4684-A05C-B4D7C352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3E5F7-76A1-4CEA-B622-A8FC2344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912B-A057-4577-A722-02FC9AD7D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8FCEAA-F11E-AB47-B2E6-220A21EF78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8FCEAA-F11E-AB47-B2E6-220A21EF7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DCF600-FDF4-1F46-8A2B-E4B52256C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A60672-6763-914C-93EE-1E4D67844CED}"/>
              </a:ext>
            </a:extLst>
          </p:cNvPr>
          <p:cNvSpPr/>
          <p:nvPr/>
        </p:nvSpPr>
        <p:spPr>
          <a:xfrm>
            <a:off x="533400" y="1524000"/>
            <a:ext cx="11658600" cy="4724400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116A6-A19B-D14A-8394-C311A9CA0486}"/>
              </a:ext>
            </a:extLst>
          </p:cNvPr>
          <p:cNvSpPr/>
          <p:nvPr/>
        </p:nvSpPr>
        <p:spPr>
          <a:xfrm>
            <a:off x="8285749" y="0"/>
            <a:ext cx="3372849" cy="6248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B3C2E1-CA0D-5F44-BA52-F44C90B4501A}"/>
              </a:ext>
            </a:extLst>
          </p:cNvPr>
          <p:cNvSpPr txBox="1">
            <a:spLocks/>
          </p:cNvSpPr>
          <p:nvPr/>
        </p:nvSpPr>
        <p:spPr>
          <a:xfrm>
            <a:off x="863124" y="2465126"/>
            <a:ext cx="7004393" cy="18281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Segoe UI" panose="020B0502040204020203" pitchFamily="34" charset="0"/>
              </a:rPr>
              <a:t>P4 Inventory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Segoe UI" panose="020B0502040204020203" pitchFamily="34" charset="0"/>
              </a:rPr>
              <a:t>BENCHMARKING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94025-342B-B741-955E-07FDECD57EFF}"/>
              </a:ext>
            </a:extLst>
          </p:cNvPr>
          <p:cNvCxnSpPr>
            <a:cxnSpLocks/>
          </p:cNvCxnSpPr>
          <p:nvPr/>
        </p:nvCxnSpPr>
        <p:spPr>
          <a:xfrm>
            <a:off x="1935083" y="4641106"/>
            <a:ext cx="376987" cy="0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03493B-6833-FA45-9501-6CFD96271BBD}"/>
              </a:ext>
            </a:extLst>
          </p:cNvPr>
          <p:cNvCxnSpPr>
            <a:cxnSpLocks/>
          </p:cNvCxnSpPr>
          <p:nvPr/>
        </p:nvCxnSpPr>
        <p:spPr>
          <a:xfrm>
            <a:off x="11658600" y="4641106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E2FD8C-4054-064B-A75F-D6BCA5A0572C}"/>
              </a:ext>
            </a:extLst>
          </p:cNvPr>
          <p:cNvCxnSpPr>
            <a:cxnSpLocks/>
          </p:cNvCxnSpPr>
          <p:nvPr/>
        </p:nvCxnSpPr>
        <p:spPr>
          <a:xfrm>
            <a:off x="2641228" y="4641106"/>
            <a:ext cx="56445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73BDF7F-5CA7-E4E6-97CE-BB9C584F02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054" y="3833161"/>
            <a:ext cx="1219652" cy="1222562"/>
          </a:xfrm>
          <a:prstGeom prst="rect">
            <a:avLst/>
          </a:prstGeom>
          <a:effectLst>
            <a:outerShdw blurRad="787400" dist="114300" dir="7980000" sx="119000" sy="119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1777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491948" y="105237"/>
            <a:ext cx="287430" cy="2874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961119" y="125522"/>
            <a:ext cx="3230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% SEASONAL FORECAST ITEMS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504059" y="581744"/>
            <a:ext cx="287430" cy="287430"/>
          </a:xfrm>
          <a:prstGeom prst="ellipse">
            <a:avLst/>
          </a:prstGeom>
          <a:solidFill>
            <a:srgbClr val="9BC41D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961120" y="602348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9BC41D"/>
                </a:solidFill>
              </a:rPr>
              <a:t>% ITEMS FORECAST &lt; 5/</a:t>
            </a:r>
            <a:r>
              <a:rPr lang="en-US" sz="1100" b="1" dirty="0">
                <a:solidFill>
                  <a:srgbClr val="9BC41D"/>
                </a:solidFill>
              </a:rPr>
              <a:t>WK</a:t>
            </a:r>
            <a:endParaRPr lang="en-US" sz="1600" b="1" dirty="0">
              <a:solidFill>
                <a:srgbClr val="9BC41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88195FA-35CD-4B84-B1F1-7120C8DDAC33}"/>
              </a:ext>
            </a:extLst>
          </p:cNvPr>
          <p:cNvSpPr/>
          <p:nvPr/>
        </p:nvSpPr>
        <p:spPr>
          <a:xfrm flipH="1">
            <a:off x="8504059" y="1051282"/>
            <a:ext cx="287430" cy="287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4A606-4043-4606-8F4C-6000CD0351C8}"/>
              </a:ext>
            </a:extLst>
          </p:cNvPr>
          <p:cNvSpPr txBox="1"/>
          <p:nvPr/>
        </p:nvSpPr>
        <p:spPr>
          <a:xfrm>
            <a:off x="8961120" y="1071886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NEW ITEMS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B14F40-B77E-46DA-94BB-CFC755A92BA1}"/>
              </a:ext>
            </a:extLst>
          </p:cNvPr>
          <p:cNvSpPr/>
          <p:nvPr/>
        </p:nvSpPr>
        <p:spPr>
          <a:xfrm>
            <a:off x="2811566" y="542657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87996-19CC-4E41-8B21-29F194ECAA23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23B9D-D271-4F51-8328-230446D50578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552D46-C9F4-4B5E-A740-E10F813B26C6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298EB-D756-46CD-A31D-7F9311C4E71C}"/>
              </a:ext>
            </a:extLst>
          </p:cNvPr>
          <p:cNvSpPr txBox="1"/>
          <p:nvPr/>
        </p:nvSpPr>
        <p:spPr>
          <a:xfrm>
            <a:off x="1866957" y="261685"/>
            <a:ext cx="622130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DEMAND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11B203-0D2A-442B-9627-BFB8BEC5AC4A}"/>
              </a:ext>
            </a:extLst>
          </p:cNvPr>
          <p:cNvSpPr/>
          <p:nvPr/>
        </p:nvSpPr>
        <p:spPr>
          <a:xfrm flipH="1">
            <a:off x="8504059" y="1488799"/>
            <a:ext cx="287430" cy="287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3FD11-864F-422B-B85C-8BC29B076945}"/>
              </a:ext>
            </a:extLst>
          </p:cNvPr>
          <p:cNvSpPr txBox="1"/>
          <p:nvPr/>
        </p:nvSpPr>
        <p:spPr>
          <a:xfrm>
            <a:off x="8961120" y="1509403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ON PROMOTION</a:t>
            </a:r>
          </a:p>
        </p:txBody>
      </p:sp>
    </p:spTree>
    <p:extLst>
      <p:ext uri="{BB962C8B-B14F-4D97-AF65-F5344CB8AC3E}">
        <p14:creationId xmlns:p14="http://schemas.microsoft.com/office/powerpoint/2010/main" val="399974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2154342" y="429387"/>
            <a:ext cx="615803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SKU COUNT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113819"/>
              </p:ext>
            </p:extLst>
          </p:nvPr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501887" y="200875"/>
            <a:ext cx="287430" cy="2874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971059" y="221160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# GROCERY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494120" y="627687"/>
            <a:ext cx="287430" cy="28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951181" y="648291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DAIRY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A4C235-BC2B-49C2-A2DD-08A872DB79CA}"/>
              </a:ext>
            </a:extLst>
          </p:cNvPr>
          <p:cNvSpPr/>
          <p:nvPr/>
        </p:nvSpPr>
        <p:spPr>
          <a:xfrm flipH="1">
            <a:off x="8493380" y="1101082"/>
            <a:ext cx="287430" cy="2874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E42-A3E9-4ACD-9C64-91BB20366A59}"/>
              </a:ext>
            </a:extLst>
          </p:cNvPr>
          <p:cNvSpPr txBox="1"/>
          <p:nvPr/>
        </p:nvSpPr>
        <p:spPr>
          <a:xfrm>
            <a:off x="8962552" y="1121367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GEN MERCH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122A2-F763-49C2-8A08-316C6329CACC}"/>
              </a:ext>
            </a:extLst>
          </p:cNvPr>
          <p:cNvSpPr/>
          <p:nvPr/>
        </p:nvSpPr>
        <p:spPr>
          <a:xfrm flipH="1">
            <a:off x="8505491" y="1577589"/>
            <a:ext cx="287430" cy="2874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21EB7-6FF8-4BAB-9EFF-A144486BBF73}"/>
              </a:ext>
            </a:extLst>
          </p:cNvPr>
          <p:cNvSpPr txBox="1"/>
          <p:nvPr/>
        </p:nvSpPr>
        <p:spPr>
          <a:xfrm>
            <a:off x="8962552" y="1598193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 DAIRY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9E9CB8-5369-4A1C-AE81-B84993D99220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2BB20-03A5-442A-8AA3-E7E57BB9EB9B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11E1A-C3FF-465E-982B-F4747EAF1804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178845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1866956" y="261685"/>
            <a:ext cx="998605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DEMAND FORECAST DEEP DIVE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36EFCF-CC69-4718-B6A5-9B5EC6CF5709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F8E94-6BF6-459C-BD07-D7BED0D8B5B2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1FF94-D83A-465E-88F7-E453782D8FD4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ANALYTICS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06CB66-700D-4FD0-8CC2-002973C61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830" y="2925697"/>
            <a:ext cx="10674442" cy="15498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EDC85D1-4CD2-44C9-B3F8-D3A8D26FBBD2}"/>
              </a:ext>
            </a:extLst>
          </p:cNvPr>
          <p:cNvSpPr/>
          <p:nvPr/>
        </p:nvSpPr>
        <p:spPr>
          <a:xfrm>
            <a:off x="3851395" y="3032714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B37731-675F-400D-8EDC-12E8FF92956E}"/>
              </a:ext>
            </a:extLst>
          </p:cNvPr>
          <p:cNvSpPr txBox="1"/>
          <p:nvPr/>
        </p:nvSpPr>
        <p:spPr>
          <a:xfrm>
            <a:off x="3870301" y="3056234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TOP 200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A4FFAC-8E1B-499E-AB20-A0751C5675B7}"/>
              </a:ext>
            </a:extLst>
          </p:cNvPr>
          <p:cNvSpPr txBox="1"/>
          <p:nvPr/>
        </p:nvSpPr>
        <p:spPr>
          <a:xfrm>
            <a:off x="3882391" y="3240900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+0.7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FB96F7-599E-4254-9387-8AB370810A5B}"/>
              </a:ext>
            </a:extLst>
          </p:cNvPr>
          <p:cNvSpPr/>
          <p:nvPr/>
        </p:nvSpPr>
        <p:spPr>
          <a:xfrm>
            <a:off x="5200746" y="3036567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B629C5-B81E-43B4-822E-2D70526A5A20}"/>
              </a:ext>
            </a:extLst>
          </p:cNvPr>
          <p:cNvSpPr txBox="1"/>
          <p:nvPr/>
        </p:nvSpPr>
        <p:spPr>
          <a:xfrm>
            <a:off x="5219652" y="3060087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E445D1-C6F9-4CE9-A7C6-478D16008BFF}"/>
              </a:ext>
            </a:extLst>
          </p:cNvPr>
          <p:cNvSpPr txBox="1"/>
          <p:nvPr/>
        </p:nvSpPr>
        <p:spPr>
          <a:xfrm>
            <a:off x="5231742" y="3244753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-23.5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B06674-EE42-4C6D-ABF3-3FE45E6B97A2}"/>
              </a:ext>
            </a:extLst>
          </p:cNvPr>
          <p:cNvSpPr/>
          <p:nvPr/>
        </p:nvSpPr>
        <p:spPr>
          <a:xfrm>
            <a:off x="6519621" y="3037611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31261A-9F88-466A-ABCA-DE44A5A8C626}"/>
              </a:ext>
            </a:extLst>
          </p:cNvPr>
          <p:cNvSpPr txBox="1"/>
          <p:nvPr/>
        </p:nvSpPr>
        <p:spPr>
          <a:xfrm>
            <a:off x="6538527" y="3061131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SEASONAL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348FEE-9C80-4D58-98D2-078BCEB1C55F}"/>
              </a:ext>
            </a:extLst>
          </p:cNvPr>
          <p:cNvSpPr txBox="1"/>
          <p:nvPr/>
        </p:nvSpPr>
        <p:spPr>
          <a:xfrm>
            <a:off x="6550617" y="3245797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+1.1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C83F11-A104-4DBF-A607-588AEA0374A7}"/>
              </a:ext>
            </a:extLst>
          </p:cNvPr>
          <p:cNvSpPr/>
          <p:nvPr/>
        </p:nvSpPr>
        <p:spPr>
          <a:xfrm>
            <a:off x="7871977" y="3030868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01A544-7708-45F3-AEBA-774A047007C9}"/>
              </a:ext>
            </a:extLst>
          </p:cNvPr>
          <p:cNvSpPr txBox="1"/>
          <p:nvPr/>
        </p:nvSpPr>
        <p:spPr>
          <a:xfrm>
            <a:off x="7890883" y="3054388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NON SEASONAL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7F3739-32B7-4FEA-BE3A-097A86A061DC}"/>
              </a:ext>
            </a:extLst>
          </p:cNvPr>
          <p:cNvSpPr txBox="1"/>
          <p:nvPr/>
        </p:nvSpPr>
        <p:spPr>
          <a:xfrm>
            <a:off x="7902973" y="3239054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-7.3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56F0F5-BADD-437D-B7ED-8DFB418F5CE0}"/>
              </a:ext>
            </a:extLst>
          </p:cNvPr>
          <p:cNvSpPr/>
          <p:nvPr/>
        </p:nvSpPr>
        <p:spPr>
          <a:xfrm>
            <a:off x="9189089" y="3037611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A598FF-0687-47A0-BA36-8E7412AF99CC}"/>
              </a:ext>
            </a:extLst>
          </p:cNvPr>
          <p:cNvSpPr txBox="1"/>
          <p:nvPr/>
        </p:nvSpPr>
        <p:spPr>
          <a:xfrm>
            <a:off x="9207995" y="3061131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MANUAL FCST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299E47-1801-4962-BD59-E6480D0510FB}"/>
              </a:ext>
            </a:extLst>
          </p:cNvPr>
          <p:cNvSpPr txBox="1"/>
          <p:nvPr/>
        </p:nvSpPr>
        <p:spPr>
          <a:xfrm>
            <a:off x="9220085" y="3245797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-17.7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160325-09F3-4829-8377-B0BFAEA7EB00}"/>
              </a:ext>
            </a:extLst>
          </p:cNvPr>
          <p:cNvSpPr/>
          <p:nvPr/>
        </p:nvSpPr>
        <p:spPr>
          <a:xfrm>
            <a:off x="10524705" y="3037611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F010A4-A8CF-449F-8AA6-2C571E899380}"/>
              </a:ext>
            </a:extLst>
          </p:cNvPr>
          <p:cNvSpPr txBox="1"/>
          <p:nvPr/>
        </p:nvSpPr>
        <p:spPr>
          <a:xfrm>
            <a:off x="10543611" y="3061131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SHORT ORD CYCLE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1D2F2A-FDDC-4EB4-AFB6-3DC454195B77}"/>
              </a:ext>
            </a:extLst>
          </p:cNvPr>
          <p:cNvSpPr txBox="1"/>
          <p:nvPr/>
        </p:nvSpPr>
        <p:spPr>
          <a:xfrm>
            <a:off x="10555701" y="3245797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+1.9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B28163-A57A-4A85-89DF-9DFBEBD7B47E}"/>
              </a:ext>
            </a:extLst>
          </p:cNvPr>
          <p:cNvSpPr/>
          <p:nvPr/>
        </p:nvSpPr>
        <p:spPr>
          <a:xfrm>
            <a:off x="3870301" y="3814527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4A1583-5E73-4904-8ECB-1CE092E421BA}"/>
              </a:ext>
            </a:extLst>
          </p:cNvPr>
          <p:cNvSpPr txBox="1"/>
          <p:nvPr/>
        </p:nvSpPr>
        <p:spPr>
          <a:xfrm>
            <a:off x="3889207" y="3838047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WATCH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3020B-777A-4614-8B0A-DF7B7C4BF1C2}"/>
              </a:ext>
            </a:extLst>
          </p:cNvPr>
          <p:cNvSpPr txBox="1"/>
          <p:nvPr/>
        </p:nvSpPr>
        <p:spPr>
          <a:xfrm>
            <a:off x="3901297" y="4022713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+5.3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E5DBDC-2C1C-42AF-846A-8CE3935D381C}"/>
              </a:ext>
            </a:extLst>
          </p:cNvPr>
          <p:cNvSpPr/>
          <p:nvPr/>
        </p:nvSpPr>
        <p:spPr>
          <a:xfrm>
            <a:off x="5219652" y="3818380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BD3453-BF0B-4C19-97AF-B172CAD9E240}"/>
              </a:ext>
            </a:extLst>
          </p:cNvPr>
          <p:cNvSpPr txBox="1"/>
          <p:nvPr/>
        </p:nvSpPr>
        <p:spPr>
          <a:xfrm>
            <a:off x="5238558" y="3841900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SLOW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514BFD-E95C-4C29-B208-2E14C71D2689}"/>
              </a:ext>
            </a:extLst>
          </p:cNvPr>
          <p:cNvSpPr txBox="1"/>
          <p:nvPr/>
        </p:nvSpPr>
        <p:spPr>
          <a:xfrm>
            <a:off x="5250648" y="4026566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+11.9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FD56037-1A2C-49E1-82B5-6F70730F4C9B}"/>
              </a:ext>
            </a:extLst>
          </p:cNvPr>
          <p:cNvSpPr/>
          <p:nvPr/>
        </p:nvSpPr>
        <p:spPr>
          <a:xfrm>
            <a:off x="6538527" y="3819424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9430A71-9A4E-42B2-91AF-3B28EE656BE1}"/>
              </a:ext>
            </a:extLst>
          </p:cNvPr>
          <p:cNvSpPr txBox="1"/>
          <p:nvPr/>
        </p:nvSpPr>
        <p:spPr>
          <a:xfrm>
            <a:off x="6557433" y="3842944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SHORT LEAD TIME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F13EE3-DBFB-41C2-8245-5D64C4AD39B8}"/>
              </a:ext>
            </a:extLst>
          </p:cNvPr>
          <p:cNvSpPr txBox="1"/>
          <p:nvPr/>
        </p:nvSpPr>
        <p:spPr>
          <a:xfrm>
            <a:off x="6569523" y="4027610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-4.5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AB2DCE4-AA29-4483-B03B-92CE8CDE4FFC}"/>
              </a:ext>
            </a:extLst>
          </p:cNvPr>
          <p:cNvSpPr/>
          <p:nvPr/>
        </p:nvSpPr>
        <p:spPr>
          <a:xfrm>
            <a:off x="7890883" y="3812681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0ABA7D4-C425-4783-B225-DF0480DF9C2F}"/>
              </a:ext>
            </a:extLst>
          </p:cNvPr>
          <p:cNvSpPr txBox="1"/>
          <p:nvPr/>
        </p:nvSpPr>
        <p:spPr>
          <a:xfrm>
            <a:off x="7909789" y="3836201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LONG LEAD TIME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21BAAA1-E68D-4871-BC5F-6E0BE8F76FFF}"/>
              </a:ext>
            </a:extLst>
          </p:cNvPr>
          <p:cNvSpPr txBox="1"/>
          <p:nvPr/>
        </p:nvSpPr>
        <p:spPr>
          <a:xfrm>
            <a:off x="7921879" y="4020867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+6.3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76B9D4E-17A6-4609-BB99-443941EFD89B}"/>
              </a:ext>
            </a:extLst>
          </p:cNvPr>
          <p:cNvSpPr/>
          <p:nvPr/>
        </p:nvSpPr>
        <p:spPr>
          <a:xfrm>
            <a:off x="9207995" y="3819424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036EB23-5E0C-43BB-8CB0-90DCD966F160}"/>
              </a:ext>
            </a:extLst>
          </p:cNvPr>
          <p:cNvSpPr txBox="1"/>
          <p:nvPr/>
        </p:nvSpPr>
        <p:spPr>
          <a:xfrm>
            <a:off x="9226901" y="3842944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SHORT LT DEV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75AF0E8-B1F5-4430-ABEC-C1F0AEF2ACE7}"/>
              </a:ext>
            </a:extLst>
          </p:cNvPr>
          <p:cNvSpPr txBox="1"/>
          <p:nvPr/>
        </p:nvSpPr>
        <p:spPr>
          <a:xfrm>
            <a:off x="9238991" y="4027610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-7.5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1BFAE9-2A59-4547-B412-C310616D010F}"/>
              </a:ext>
            </a:extLst>
          </p:cNvPr>
          <p:cNvSpPr/>
          <p:nvPr/>
        </p:nvSpPr>
        <p:spPr>
          <a:xfrm>
            <a:off x="10543611" y="3819424"/>
            <a:ext cx="1138148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72ADB84-9B92-4A02-96CC-CE1843777EE7}"/>
              </a:ext>
            </a:extLst>
          </p:cNvPr>
          <p:cNvSpPr txBox="1"/>
          <p:nvPr/>
        </p:nvSpPr>
        <p:spPr>
          <a:xfrm>
            <a:off x="10562517" y="3842944"/>
            <a:ext cx="115798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PRIV LABEL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96D6F3B-CC93-4568-9908-50DE2565B4E7}"/>
              </a:ext>
            </a:extLst>
          </p:cNvPr>
          <p:cNvSpPr txBox="1"/>
          <p:nvPr/>
        </p:nvSpPr>
        <p:spPr>
          <a:xfrm>
            <a:off x="10574607" y="4027610"/>
            <a:ext cx="1100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+9.0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808247F-D357-4A67-B57D-F05CA418D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5271" y="3063453"/>
            <a:ext cx="1957653" cy="1274376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C8BDC40-427B-4D47-9435-83090CBD2E3A}"/>
              </a:ext>
            </a:extLst>
          </p:cNvPr>
          <p:cNvSpPr txBox="1"/>
          <p:nvPr/>
        </p:nvSpPr>
        <p:spPr>
          <a:xfrm>
            <a:off x="1169481" y="3256945"/>
            <a:ext cx="25154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FORECAST ACCURACY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C32386E-64C4-41E1-A1AC-6D7BA6E6E600}"/>
              </a:ext>
            </a:extLst>
          </p:cNvPr>
          <p:cNvSpPr txBox="1"/>
          <p:nvPr/>
        </p:nvSpPr>
        <p:spPr>
          <a:xfrm>
            <a:off x="1897694" y="3519973"/>
            <a:ext cx="11005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+1.5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2215C90-BF19-4CCA-AA51-E56104A78E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1" y="4567314"/>
            <a:ext cx="10674442" cy="1500326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3CFA847C-1BB5-43BC-BCA9-F81778C5C53C}"/>
              </a:ext>
            </a:extLst>
          </p:cNvPr>
          <p:cNvSpPr txBox="1"/>
          <p:nvPr/>
        </p:nvSpPr>
        <p:spPr>
          <a:xfrm>
            <a:off x="1147917" y="2583645"/>
            <a:ext cx="40528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971FB75D-7A0B-42AE-B27E-B8358B7B67AC}"/>
              </a:ext>
            </a:extLst>
          </p:cNvPr>
          <p:cNvSpPr/>
          <p:nvPr/>
        </p:nvSpPr>
        <p:spPr>
          <a:xfrm rot="5400000">
            <a:off x="11106599" y="3567350"/>
            <a:ext cx="1543774" cy="2357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9496F72-052B-44C3-A710-2828F5171C2C}"/>
              </a:ext>
            </a:extLst>
          </p:cNvPr>
          <p:cNvSpPr txBox="1"/>
          <p:nvPr/>
        </p:nvSpPr>
        <p:spPr>
          <a:xfrm>
            <a:off x="11572551" y="3563084"/>
            <a:ext cx="5460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703EB40-D43B-4C85-BE0E-DD995681488F}"/>
              </a:ext>
            </a:extLst>
          </p:cNvPr>
          <p:cNvSpPr/>
          <p:nvPr/>
        </p:nvSpPr>
        <p:spPr>
          <a:xfrm>
            <a:off x="3766166" y="1492349"/>
            <a:ext cx="1905999" cy="78796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04B8685-B81A-4C85-947A-75C5069F00C9}"/>
              </a:ext>
            </a:extLst>
          </p:cNvPr>
          <p:cNvSpPr txBox="1"/>
          <p:nvPr/>
        </p:nvSpPr>
        <p:spPr>
          <a:xfrm>
            <a:off x="3746467" y="1563158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AVG ONE-DAY REVENUE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CACECBC-41DE-4885-91F9-29CBAD9C360B}"/>
              </a:ext>
            </a:extLst>
          </p:cNvPr>
          <p:cNvSpPr txBox="1"/>
          <p:nvPr/>
        </p:nvSpPr>
        <p:spPr>
          <a:xfrm>
            <a:off x="3746467" y="1755563"/>
            <a:ext cx="19412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$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2.6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AFC2A94-4E41-4088-A906-EBFF7F0F9C02}"/>
              </a:ext>
            </a:extLst>
          </p:cNvPr>
          <p:cNvSpPr/>
          <p:nvPr/>
        </p:nvSpPr>
        <p:spPr>
          <a:xfrm>
            <a:off x="5764467" y="1499641"/>
            <a:ext cx="1905999" cy="78796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7175A75-5C0A-46C7-87CC-F80E9428FD67}"/>
              </a:ext>
            </a:extLst>
          </p:cNvPr>
          <p:cNvSpPr txBox="1"/>
          <p:nvPr/>
        </p:nvSpPr>
        <p:spPr>
          <a:xfrm>
            <a:off x="5744768" y="1570450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ACTUAL REVENUE PTD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5632322-D9B5-449B-8A88-24A59A87684A}"/>
              </a:ext>
            </a:extLst>
          </p:cNvPr>
          <p:cNvSpPr/>
          <p:nvPr/>
        </p:nvSpPr>
        <p:spPr>
          <a:xfrm>
            <a:off x="7762768" y="1499641"/>
            <a:ext cx="1905999" cy="78796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D21B34E-2DEF-4C93-88B0-BAB0813807B1}"/>
              </a:ext>
            </a:extLst>
          </p:cNvPr>
          <p:cNvSpPr/>
          <p:nvPr/>
        </p:nvSpPr>
        <p:spPr>
          <a:xfrm>
            <a:off x="9761069" y="1506933"/>
            <a:ext cx="1905999" cy="78796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D94B98B-DC51-4B93-B13C-053A9A08D9A7}"/>
              </a:ext>
            </a:extLst>
          </p:cNvPr>
          <p:cNvSpPr txBox="1"/>
          <p:nvPr/>
        </p:nvSpPr>
        <p:spPr>
          <a:xfrm>
            <a:off x="7766420" y="1744043"/>
            <a:ext cx="19023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75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95CC68-7846-4F13-A795-7A43AF518EF4}"/>
              </a:ext>
            </a:extLst>
          </p:cNvPr>
          <p:cNvSpPr txBox="1"/>
          <p:nvPr/>
        </p:nvSpPr>
        <p:spPr>
          <a:xfrm>
            <a:off x="9772852" y="1750504"/>
            <a:ext cx="19023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32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BE17747-9EE8-4483-8FC1-96C1AF011059}"/>
              </a:ext>
            </a:extLst>
          </p:cNvPr>
          <p:cNvSpPr txBox="1"/>
          <p:nvPr/>
        </p:nvSpPr>
        <p:spPr>
          <a:xfrm>
            <a:off x="3746468" y="1217722"/>
            <a:ext cx="3905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REVENUE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04EEF0C-6D09-4F1D-B74B-2060F5C1F7B2}"/>
              </a:ext>
            </a:extLst>
          </p:cNvPr>
          <p:cNvSpPr txBox="1"/>
          <p:nvPr/>
        </p:nvSpPr>
        <p:spPr>
          <a:xfrm>
            <a:off x="7762768" y="1224751"/>
            <a:ext cx="38853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DEMAND FORECASTING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0CDFD7D-7415-48D3-98EA-656063FC2A85}"/>
              </a:ext>
            </a:extLst>
          </p:cNvPr>
          <p:cNvSpPr txBox="1"/>
          <p:nvPr/>
        </p:nvSpPr>
        <p:spPr>
          <a:xfrm>
            <a:off x="7769918" y="1570202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AVG DEM FORECAST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C7F08F2-6FD2-4B29-BEA2-91465A7F1E52}"/>
              </a:ext>
            </a:extLst>
          </p:cNvPr>
          <p:cNvSpPr txBox="1"/>
          <p:nvPr/>
        </p:nvSpPr>
        <p:spPr>
          <a:xfrm>
            <a:off x="9768219" y="1577494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AVG DEM DEVIATION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80A0343-B5A7-4E02-BE86-1A48A80A028E}"/>
              </a:ext>
            </a:extLst>
          </p:cNvPr>
          <p:cNvSpPr txBox="1"/>
          <p:nvPr/>
        </p:nvSpPr>
        <p:spPr>
          <a:xfrm>
            <a:off x="5755021" y="1754123"/>
            <a:ext cx="19412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$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37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3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5743"/>
            <a:ext cx="10622422" cy="4586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1E917-7666-4006-A5F2-1CF1AD5A3080}"/>
              </a:ext>
            </a:extLst>
          </p:cNvPr>
          <p:cNvSpPr/>
          <p:nvPr/>
        </p:nvSpPr>
        <p:spPr>
          <a:xfrm>
            <a:off x="1061666" y="0"/>
            <a:ext cx="4267200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766432" y="1078368"/>
            <a:ext cx="4871103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SUPPLIER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7E19D-7CC6-44E7-B736-53B5C1C90261}"/>
              </a:ext>
            </a:extLst>
          </p:cNvPr>
          <p:cNvSpPr txBox="1"/>
          <p:nvPr/>
        </p:nvSpPr>
        <p:spPr>
          <a:xfrm>
            <a:off x="1060764" y="3006218"/>
            <a:ext cx="4267200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Segoe UI Semibold" panose="020B0702040204020203" pitchFamily="34" charset="0"/>
              </a:rPr>
              <a:t>Key Values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Segoe UI Semibold" panose="020B0702040204020203" pitchFamily="34" charset="0"/>
              </a:rPr>
              <a:t>&amp; Benchmark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1C101-9D40-4104-84CE-7FEA3AED1BBE}"/>
              </a:ext>
            </a:extLst>
          </p:cNvPr>
          <p:cNvSpPr txBox="1"/>
          <p:nvPr/>
        </p:nvSpPr>
        <p:spPr>
          <a:xfrm>
            <a:off x="766431" y="1858051"/>
            <a:ext cx="4871103" cy="6001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56D38-6C74-480C-B730-098514883B21}"/>
              </a:ext>
            </a:extLst>
          </p:cNvPr>
          <p:cNvSpPr txBox="1"/>
          <p:nvPr/>
        </p:nvSpPr>
        <p:spPr>
          <a:xfrm>
            <a:off x="-1" y="106207"/>
            <a:ext cx="106076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7184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255974"/>
              </p:ext>
            </p:extLst>
          </p:nvPr>
        </p:nvGraphicFramePr>
        <p:xfrm>
          <a:off x="278808" y="2133969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25893A-5D1E-4151-9026-81CDA7737062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5456E-1377-4768-ABCE-10F1CC2EE3BD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A71D2-9DF2-4CC8-8A5A-8A5B4D9EB353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BB7C53-3A96-4A77-988F-3CC20E7D6D54}"/>
              </a:ext>
            </a:extLst>
          </p:cNvPr>
          <p:cNvSpPr/>
          <p:nvPr/>
        </p:nvSpPr>
        <p:spPr>
          <a:xfrm flipH="1">
            <a:off x="8501887" y="180860"/>
            <a:ext cx="287430" cy="2874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DDCD6-44D1-49A8-BD7C-5227345396B1}"/>
              </a:ext>
            </a:extLst>
          </p:cNvPr>
          <p:cNvSpPr txBox="1"/>
          <p:nvPr/>
        </p:nvSpPr>
        <p:spPr>
          <a:xfrm>
            <a:off x="8971058" y="201145"/>
            <a:ext cx="31425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AVG LEAD TIME FORECAST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248A03-34ED-4D94-9BBB-20F2F812EA6E}"/>
              </a:ext>
            </a:extLst>
          </p:cNvPr>
          <p:cNvSpPr/>
          <p:nvPr/>
        </p:nvSpPr>
        <p:spPr>
          <a:xfrm flipH="1">
            <a:off x="8504059" y="597733"/>
            <a:ext cx="287430" cy="2874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269C-952A-4E68-8139-EECA4455D254}"/>
              </a:ext>
            </a:extLst>
          </p:cNvPr>
          <p:cNvSpPr txBox="1"/>
          <p:nvPr/>
        </p:nvSpPr>
        <p:spPr>
          <a:xfrm>
            <a:off x="8961120" y="618337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AVG LEAD TIME DEVIATION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6CBC81-5B9B-4A20-B5E4-4C643E898973}"/>
              </a:ext>
            </a:extLst>
          </p:cNvPr>
          <p:cNvSpPr/>
          <p:nvPr/>
        </p:nvSpPr>
        <p:spPr>
          <a:xfrm flipH="1">
            <a:off x="8504059" y="1060300"/>
            <a:ext cx="287430" cy="287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51C33-6693-4C90-8CBE-328DC1606583}"/>
              </a:ext>
            </a:extLst>
          </p:cNvPr>
          <p:cNvSpPr txBox="1"/>
          <p:nvPr/>
        </p:nvSpPr>
        <p:spPr>
          <a:xfrm>
            <a:off x="8961120" y="1080904"/>
            <a:ext cx="2891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ITEMS LT &lt; 5 DAYS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065D6A-6CBE-4512-829A-17BA295938BA}"/>
              </a:ext>
            </a:extLst>
          </p:cNvPr>
          <p:cNvSpPr/>
          <p:nvPr/>
        </p:nvSpPr>
        <p:spPr>
          <a:xfrm flipH="1">
            <a:off x="8504059" y="1502785"/>
            <a:ext cx="287430" cy="28743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781659-89C9-4F2F-BF4E-406433153F98}"/>
              </a:ext>
            </a:extLst>
          </p:cNvPr>
          <p:cNvSpPr txBox="1"/>
          <p:nvPr/>
        </p:nvSpPr>
        <p:spPr>
          <a:xfrm>
            <a:off x="8961120" y="1523389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ITEMS LT &gt; 30 DAYS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CDF85B-4058-46B5-B0A3-7EAF4C4C70E5}"/>
              </a:ext>
            </a:extLst>
          </p:cNvPr>
          <p:cNvSpPr txBox="1"/>
          <p:nvPr/>
        </p:nvSpPr>
        <p:spPr>
          <a:xfrm>
            <a:off x="2306920" y="504567"/>
            <a:ext cx="488898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LEAD TIME</a:t>
            </a:r>
          </a:p>
        </p:txBody>
      </p:sp>
    </p:spTree>
    <p:extLst>
      <p:ext uri="{BB962C8B-B14F-4D97-AF65-F5344CB8AC3E}">
        <p14:creationId xmlns:p14="http://schemas.microsoft.com/office/powerpoint/2010/main" val="57696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2304340" y="304803"/>
            <a:ext cx="574926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SUPPLIER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PERFORMANCE 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491948" y="121226"/>
            <a:ext cx="287430" cy="2874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504059" y="597733"/>
            <a:ext cx="287430" cy="2874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910592" y="155248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+ OR – SEASONAL LEAD TIME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585A6A0-70F8-4153-9263-47D527D42105}"/>
              </a:ext>
            </a:extLst>
          </p:cNvPr>
          <p:cNvSpPr/>
          <p:nvPr/>
        </p:nvSpPr>
        <p:spPr>
          <a:xfrm flipH="1">
            <a:off x="8504059" y="1060300"/>
            <a:ext cx="287430" cy="287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599B6-8ABE-427A-8EF7-FDDFF372C5F2}"/>
              </a:ext>
            </a:extLst>
          </p:cNvPr>
          <p:cNvSpPr txBox="1"/>
          <p:nvPr/>
        </p:nvSpPr>
        <p:spPr>
          <a:xfrm>
            <a:off x="8910592" y="617815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PUT AWAY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25315-212E-4624-8E4A-54B4CCE99806}"/>
              </a:ext>
            </a:extLst>
          </p:cNvPr>
          <p:cNvSpPr txBox="1"/>
          <p:nvPr/>
        </p:nvSpPr>
        <p:spPr>
          <a:xfrm>
            <a:off x="8910591" y="1060300"/>
            <a:ext cx="31425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SUPPLIER DELIV PERFORMANCE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C8830-D242-4F73-BEBA-11E56D3D4CE2}"/>
              </a:ext>
            </a:extLst>
          </p:cNvPr>
          <p:cNvSpPr txBox="1"/>
          <p:nvPr/>
        </p:nvSpPr>
        <p:spPr>
          <a:xfrm rot="16200000">
            <a:off x="-585173" y="1335604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SEASONAL 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A04E1-E5D2-4298-AEC8-F98C4560E85E}"/>
              </a:ext>
            </a:extLst>
          </p:cNvPr>
          <p:cNvSpPr txBox="1"/>
          <p:nvPr/>
        </p:nvSpPr>
        <p:spPr>
          <a:xfrm rot="16200000">
            <a:off x="-640521" y="1964022"/>
            <a:ext cx="31425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PUT AWAY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B5FD9-CD6E-4C9E-8D00-D0ED67F978CC}"/>
              </a:ext>
            </a:extLst>
          </p:cNvPr>
          <p:cNvSpPr txBox="1"/>
          <p:nvPr/>
        </p:nvSpPr>
        <p:spPr>
          <a:xfrm rot="16200000">
            <a:off x="-47646" y="2065519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SUPPLIER DELIVERY PERF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82BF4-5792-43A3-A8C9-6CB57B010244}"/>
              </a:ext>
            </a:extLst>
          </p:cNvPr>
          <p:cNvSpPr/>
          <p:nvPr/>
        </p:nvSpPr>
        <p:spPr>
          <a:xfrm>
            <a:off x="2512464" y="413658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1C7B1-8267-453D-9386-D2F1669B909D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EBBB9-F4DB-4586-8359-BE8C4333F0F7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69468-F605-40AA-9A96-50845A5E0EE1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221490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7B0EF8F-84A4-4881-8E39-810382893B81}"/>
              </a:ext>
            </a:extLst>
          </p:cNvPr>
          <p:cNvSpPr txBox="1"/>
          <p:nvPr/>
        </p:nvSpPr>
        <p:spPr>
          <a:xfrm>
            <a:off x="1770229" y="309080"/>
            <a:ext cx="251899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LEAD </a:t>
            </a:r>
          </a:p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12C3CA-411A-4E3B-BE52-C50F24B54FC9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D018B-D8AB-4BCC-B62C-EEE73E8ACA38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6E99D-EEAE-4FE8-B7C6-047ADEBE2AFF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B69F5-E772-4D37-A3AA-F165A56A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28" y="2999575"/>
            <a:ext cx="10148971" cy="2761784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958AE6-A7A2-458A-98A9-EFA04F208F66}"/>
              </a:ext>
            </a:extLst>
          </p:cNvPr>
          <p:cNvSpPr/>
          <p:nvPr/>
        </p:nvSpPr>
        <p:spPr>
          <a:xfrm>
            <a:off x="4492251" y="687779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34029D-B6BC-47F4-9098-B6A29E6A0075}"/>
              </a:ext>
            </a:extLst>
          </p:cNvPr>
          <p:cNvSpPr/>
          <p:nvPr/>
        </p:nvSpPr>
        <p:spPr>
          <a:xfrm>
            <a:off x="6304003" y="685902"/>
            <a:ext cx="1671391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69770-ADFD-40A5-9C32-4BCD21F41792}"/>
              </a:ext>
            </a:extLst>
          </p:cNvPr>
          <p:cNvSpPr txBox="1"/>
          <p:nvPr/>
        </p:nvSpPr>
        <p:spPr>
          <a:xfrm>
            <a:off x="4415614" y="746785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LEAD TIME DEL L7D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90743-1013-46D5-A247-E8B1849380E1}"/>
              </a:ext>
            </a:extLst>
          </p:cNvPr>
          <p:cNvSpPr txBox="1"/>
          <p:nvPr/>
        </p:nvSpPr>
        <p:spPr>
          <a:xfrm>
            <a:off x="6129732" y="753299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UPCOMING SEASON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E085F-ED5B-40EF-9C29-893B3D009C6E}"/>
              </a:ext>
            </a:extLst>
          </p:cNvPr>
          <p:cNvSpPr/>
          <p:nvPr/>
        </p:nvSpPr>
        <p:spPr>
          <a:xfrm>
            <a:off x="8115756" y="685902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AFADB0-BA86-4967-B7D6-297D7DA62EAC}"/>
              </a:ext>
            </a:extLst>
          </p:cNvPr>
          <p:cNvSpPr/>
          <p:nvPr/>
        </p:nvSpPr>
        <p:spPr>
          <a:xfrm>
            <a:off x="9927508" y="684025"/>
            <a:ext cx="1671391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A4D99D-7369-4378-A5F6-16639BAB5964}"/>
              </a:ext>
            </a:extLst>
          </p:cNvPr>
          <p:cNvSpPr txBox="1"/>
          <p:nvPr/>
        </p:nvSpPr>
        <p:spPr>
          <a:xfrm>
            <a:off x="8039119" y="744908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SUPP SERV L7D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5A4A8-ED1B-4CA3-B930-1D770B572F0C}"/>
              </a:ext>
            </a:extLst>
          </p:cNvPr>
          <p:cNvSpPr txBox="1"/>
          <p:nvPr/>
        </p:nvSpPr>
        <p:spPr>
          <a:xfrm>
            <a:off x="9753237" y="751422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PUTAWAY L7D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E75F92-2673-42E0-84B0-19436E5C08EF}"/>
              </a:ext>
            </a:extLst>
          </p:cNvPr>
          <p:cNvSpPr/>
          <p:nvPr/>
        </p:nvSpPr>
        <p:spPr>
          <a:xfrm>
            <a:off x="4492251" y="1541238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90C314-5538-442A-B87D-C7AD3E528000}"/>
              </a:ext>
            </a:extLst>
          </p:cNvPr>
          <p:cNvSpPr/>
          <p:nvPr/>
        </p:nvSpPr>
        <p:spPr>
          <a:xfrm>
            <a:off x="8115756" y="1539361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4D294C-1C99-44CF-95E1-E25C2AE85A8B}"/>
              </a:ext>
            </a:extLst>
          </p:cNvPr>
          <p:cNvSpPr/>
          <p:nvPr/>
        </p:nvSpPr>
        <p:spPr>
          <a:xfrm>
            <a:off x="9927508" y="1537484"/>
            <a:ext cx="1671391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C278A-4380-4515-866D-B57F44EA9C6E}"/>
              </a:ext>
            </a:extLst>
          </p:cNvPr>
          <p:cNvSpPr txBox="1"/>
          <p:nvPr/>
        </p:nvSpPr>
        <p:spPr>
          <a:xfrm>
            <a:off x="4512968" y="404185"/>
            <a:ext cx="34831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TIME DELIVERY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65E291-65DA-4AA2-9E08-60924185B284}"/>
              </a:ext>
            </a:extLst>
          </p:cNvPr>
          <p:cNvSpPr txBox="1"/>
          <p:nvPr/>
        </p:nvSpPr>
        <p:spPr>
          <a:xfrm>
            <a:off x="8115756" y="411214"/>
            <a:ext cx="16921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SUPPLIER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78601B-5466-4035-998A-EE92EF7A647D}"/>
              </a:ext>
            </a:extLst>
          </p:cNvPr>
          <p:cNvSpPr txBox="1"/>
          <p:nvPr/>
        </p:nvSpPr>
        <p:spPr>
          <a:xfrm>
            <a:off x="9927508" y="419005"/>
            <a:ext cx="16713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956B1-EE2A-48E9-BC7F-BDEA963D8287}"/>
              </a:ext>
            </a:extLst>
          </p:cNvPr>
          <p:cNvSpPr txBox="1"/>
          <p:nvPr/>
        </p:nvSpPr>
        <p:spPr>
          <a:xfrm>
            <a:off x="4474185" y="1573759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LEAD TIME DEL L30D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7298E-5207-4C03-90E3-EB176A1C024E}"/>
              </a:ext>
            </a:extLst>
          </p:cNvPr>
          <p:cNvSpPr txBox="1"/>
          <p:nvPr/>
        </p:nvSpPr>
        <p:spPr>
          <a:xfrm>
            <a:off x="8097690" y="1571882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SUPP SERV L30D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ACA2E5-BE94-44A7-B193-5BC9B9FE7753}"/>
              </a:ext>
            </a:extLst>
          </p:cNvPr>
          <p:cNvSpPr txBox="1"/>
          <p:nvPr/>
        </p:nvSpPr>
        <p:spPr>
          <a:xfrm>
            <a:off x="9811808" y="1578396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82C836"/>
                </a:solidFill>
              </a:rPr>
              <a:t>PUTAWAY L30D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3A3364-192D-401C-9B70-D841F5F4E8FB}"/>
              </a:ext>
            </a:extLst>
          </p:cNvPr>
          <p:cNvSpPr txBox="1"/>
          <p:nvPr/>
        </p:nvSpPr>
        <p:spPr>
          <a:xfrm>
            <a:off x="4650309" y="948245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18.1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AEE234-331E-4EA7-8F0A-99CDA2676715}"/>
              </a:ext>
            </a:extLst>
          </p:cNvPr>
          <p:cNvSpPr txBox="1"/>
          <p:nvPr/>
        </p:nvSpPr>
        <p:spPr>
          <a:xfrm>
            <a:off x="6404211" y="942548"/>
            <a:ext cx="14835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+2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3E9CBA-947E-4AE6-86BC-97FEFBC0F77A}"/>
              </a:ext>
            </a:extLst>
          </p:cNvPr>
          <p:cNvSpPr txBox="1"/>
          <p:nvPr/>
        </p:nvSpPr>
        <p:spPr>
          <a:xfrm>
            <a:off x="10051625" y="942548"/>
            <a:ext cx="13911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1.2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92D59A-8007-41C7-8FF5-AE036A712D27}"/>
              </a:ext>
            </a:extLst>
          </p:cNvPr>
          <p:cNvSpPr txBox="1"/>
          <p:nvPr/>
        </p:nvSpPr>
        <p:spPr>
          <a:xfrm>
            <a:off x="8176826" y="942548"/>
            <a:ext cx="15347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90.5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C78CC3-DD4A-45E0-A1DF-8597137F1488}"/>
              </a:ext>
            </a:extLst>
          </p:cNvPr>
          <p:cNvSpPr txBox="1"/>
          <p:nvPr/>
        </p:nvSpPr>
        <p:spPr>
          <a:xfrm>
            <a:off x="4650309" y="1793483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16.2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D0DC1F-DB6B-4848-9309-18EF83DD7800}"/>
              </a:ext>
            </a:extLst>
          </p:cNvPr>
          <p:cNvSpPr txBox="1"/>
          <p:nvPr/>
        </p:nvSpPr>
        <p:spPr>
          <a:xfrm>
            <a:off x="10051625" y="1787786"/>
            <a:ext cx="13911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.5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1FDE85-7C2C-4AD7-BA46-6C313854A187}"/>
              </a:ext>
            </a:extLst>
          </p:cNvPr>
          <p:cNvSpPr txBox="1"/>
          <p:nvPr/>
        </p:nvSpPr>
        <p:spPr>
          <a:xfrm>
            <a:off x="8176826" y="1787786"/>
            <a:ext cx="15347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93.0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B773C9-0A2A-4D6D-840A-6BA5769DB71F}"/>
              </a:ext>
            </a:extLst>
          </p:cNvPr>
          <p:cNvSpPr txBox="1"/>
          <p:nvPr/>
        </p:nvSpPr>
        <p:spPr>
          <a:xfrm>
            <a:off x="1449928" y="2585751"/>
            <a:ext cx="40528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98538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5743"/>
            <a:ext cx="10630968" cy="4586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1E917-7666-4006-A5F2-1CF1AD5A3080}"/>
              </a:ext>
            </a:extLst>
          </p:cNvPr>
          <p:cNvSpPr/>
          <p:nvPr/>
        </p:nvSpPr>
        <p:spPr>
          <a:xfrm>
            <a:off x="1061666" y="0"/>
            <a:ext cx="4267200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758812" y="1135743"/>
            <a:ext cx="4871103" cy="8771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7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OPERATIONS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C6E24-78F5-4A39-BCCB-8CBB84BD360F}"/>
              </a:ext>
            </a:extLst>
          </p:cNvPr>
          <p:cNvSpPr txBox="1"/>
          <p:nvPr/>
        </p:nvSpPr>
        <p:spPr>
          <a:xfrm>
            <a:off x="1060764" y="3006218"/>
            <a:ext cx="4267200" cy="135421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Segoe UI Semibold" panose="020B0702040204020203" pitchFamily="34" charset="0"/>
              </a:rPr>
              <a:t>Key Values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Segoe UI Semibold" panose="020B0702040204020203" pitchFamily="34" charset="0"/>
              </a:rPr>
              <a:t>&amp; Benchmark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1511F-C7A8-437C-B959-7D1E8199791D}"/>
              </a:ext>
            </a:extLst>
          </p:cNvPr>
          <p:cNvSpPr txBox="1"/>
          <p:nvPr/>
        </p:nvSpPr>
        <p:spPr>
          <a:xfrm>
            <a:off x="-1" y="106207"/>
            <a:ext cx="106076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47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491948" y="121226"/>
            <a:ext cx="287430" cy="2874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961120" y="141511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VENDOR ORDER CYCLE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504059" y="597733"/>
            <a:ext cx="287430" cy="287430"/>
          </a:xfrm>
          <a:prstGeom prst="ellipse">
            <a:avLst/>
          </a:prstGeom>
          <a:solidFill>
            <a:srgbClr val="9BC41D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961120" y="618337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9BC41D"/>
                </a:solidFill>
              </a:rPr>
              <a:t>ITEM EFFECTIVE ORDER CYCLE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585A6A0-70F8-4153-9263-47D527D42105}"/>
              </a:ext>
            </a:extLst>
          </p:cNvPr>
          <p:cNvSpPr/>
          <p:nvPr/>
        </p:nvSpPr>
        <p:spPr>
          <a:xfrm flipH="1">
            <a:off x="8504059" y="1060300"/>
            <a:ext cx="287430" cy="287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599B6-8ABE-427A-8EF7-FDDFF372C5F2}"/>
              </a:ext>
            </a:extLst>
          </p:cNvPr>
          <p:cNvSpPr txBox="1"/>
          <p:nvPr/>
        </p:nvSpPr>
        <p:spPr>
          <a:xfrm>
            <a:off x="8961120" y="1080904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BUYING MULT DAYS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2036F6-3E45-4C87-A974-5610BB17A5D8}"/>
              </a:ext>
            </a:extLst>
          </p:cNvPr>
          <p:cNvSpPr/>
          <p:nvPr/>
        </p:nvSpPr>
        <p:spPr>
          <a:xfrm flipH="1">
            <a:off x="8504059" y="1502785"/>
            <a:ext cx="287430" cy="2874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25315-212E-4624-8E4A-54B4CCE99806}"/>
              </a:ext>
            </a:extLst>
          </p:cNvPr>
          <p:cNvSpPr txBox="1"/>
          <p:nvPr/>
        </p:nvSpPr>
        <p:spPr>
          <a:xfrm>
            <a:off x="8961120" y="1523389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DAYS ON 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C8830-D242-4F73-BEBA-11E56D3D4CE2}"/>
              </a:ext>
            </a:extLst>
          </p:cNvPr>
          <p:cNvSpPr txBox="1"/>
          <p:nvPr/>
        </p:nvSpPr>
        <p:spPr>
          <a:xfrm rot="16200000">
            <a:off x="-675725" y="2826855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VENDOR ORDER CYCLE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A04E1-E5D2-4298-AEC8-F98C4560E85E}"/>
              </a:ext>
            </a:extLst>
          </p:cNvPr>
          <p:cNvSpPr txBox="1"/>
          <p:nvPr/>
        </p:nvSpPr>
        <p:spPr>
          <a:xfrm rot="16200000">
            <a:off x="-754573" y="2148448"/>
            <a:ext cx="31425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9BC41D"/>
                </a:solidFill>
              </a:rPr>
              <a:t>ITEM EFFECTIVE ORDER CYCLE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B5FD9-CD6E-4C9E-8D00-D0ED67F978CC}"/>
              </a:ext>
            </a:extLst>
          </p:cNvPr>
          <p:cNvSpPr txBox="1"/>
          <p:nvPr/>
        </p:nvSpPr>
        <p:spPr>
          <a:xfrm rot="16200000">
            <a:off x="-208235" y="3221322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BUYING MULT DAYS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2143D-D531-43F2-BD5C-41697D54FA4D}"/>
              </a:ext>
            </a:extLst>
          </p:cNvPr>
          <p:cNvSpPr txBox="1"/>
          <p:nvPr/>
        </p:nvSpPr>
        <p:spPr>
          <a:xfrm rot="16200000">
            <a:off x="13812" y="1964022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DAYS ON HAND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4A6AB-AF6E-4066-9651-D6FA8378A3A8}"/>
              </a:ext>
            </a:extLst>
          </p:cNvPr>
          <p:cNvSpPr/>
          <p:nvPr/>
        </p:nvSpPr>
        <p:spPr>
          <a:xfrm>
            <a:off x="2717562" y="542657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B0440-73CF-45C8-B261-1B570EBB01AE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D0B72-4D1C-4621-A3F8-6DF1706976C6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20A95-6067-4ADE-BE82-906BFE38171C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A0B5E-6DC0-4581-B507-6985CA5ECE18}"/>
              </a:ext>
            </a:extLst>
          </p:cNvPr>
          <p:cNvSpPr txBox="1"/>
          <p:nvPr/>
        </p:nvSpPr>
        <p:spPr>
          <a:xfrm>
            <a:off x="2245696" y="271794"/>
            <a:ext cx="536399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ORDER CYCLE</a:t>
            </a:r>
          </a:p>
        </p:txBody>
      </p:sp>
    </p:spTree>
    <p:extLst>
      <p:ext uri="{BB962C8B-B14F-4D97-AF65-F5344CB8AC3E}">
        <p14:creationId xmlns:p14="http://schemas.microsoft.com/office/powerpoint/2010/main" val="21758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2245696" y="271794"/>
            <a:ext cx="536399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ORDER CYCLE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D3A3A1-706F-4ECC-AFD5-ECED6BC24412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2339-8CB2-4AAA-82D7-2098225BAEA0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240B5-CCD9-4AAA-8149-3A33B148C2C7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ANALYTICS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7D4D7A-6D70-4CCB-943B-220D3D9B486F}"/>
              </a:ext>
            </a:extLst>
          </p:cNvPr>
          <p:cNvSpPr/>
          <p:nvPr/>
        </p:nvSpPr>
        <p:spPr>
          <a:xfrm>
            <a:off x="2263763" y="1212259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26F413-3C16-41C6-94BA-618E8E14961D}"/>
              </a:ext>
            </a:extLst>
          </p:cNvPr>
          <p:cNvSpPr/>
          <p:nvPr/>
        </p:nvSpPr>
        <p:spPr>
          <a:xfrm>
            <a:off x="4075515" y="1210382"/>
            <a:ext cx="1671391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64A676-2BFA-42F1-B754-C2506430208E}"/>
              </a:ext>
            </a:extLst>
          </p:cNvPr>
          <p:cNvSpPr txBox="1"/>
          <p:nvPr/>
        </p:nvSpPr>
        <p:spPr>
          <a:xfrm>
            <a:off x="2187126" y="1271265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EFF ORDER CYCLE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7C2657-DFA8-4C7B-81DD-DF5FAD7A1EA2}"/>
              </a:ext>
            </a:extLst>
          </p:cNvPr>
          <p:cNvSpPr txBox="1"/>
          <p:nvPr/>
        </p:nvSpPr>
        <p:spPr>
          <a:xfrm>
            <a:off x="4075514" y="1277779"/>
            <a:ext cx="17324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VEN ORDER CYCLE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50C119-BE59-44AC-8F51-2A99686D2878}"/>
              </a:ext>
            </a:extLst>
          </p:cNvPr>
          <p:cNvSpPr/>
          <p:nvPr/>
        </p:nvSpPr>
        <p:spPr>
          <a:xfrm>
            <a:off x="5887268" y="1210382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7DF1F6-11B6-4280-AD9A-FF9F8836972F}"/>
              </a:ext>
            </a:extLst>
          </p:cNvPr>
          <p:cNvSpPr/>
          <p:nvPr/>
        </p:nvSpPr>
        <p:spPr>
          <a:xfrm>
            <a:off x="7699020" y="1208505"/>
            <a:ext cx="1671391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90CB29-2425-4348-ADA7-12ABCF7B1918}"/>
              </a:ext>
            </a:extLst>
          </p:cNvPr>
          <p:cNvSpPr txBox="1"/>
          <p:nvPr/>
        </p:nvSpPr>
        <p:spPr>
          <a:xfrm>
            <a:off x="5810631" y="1269388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BUY MULT DAYS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5E6FFD-BB48-49FD-95CF-D40DCDC22F83}"/>
              </a:ext>
            </a:extLst>
          </p:cNvPr>
          <p:cNvSpPr txBox="1"/>
          <p:nvPr/>
        </p:nvSpPr>
        <p:spPr>
          <a:xfrm>
            <a:off x="7524749" y="1275902"/>
            <a:ext cx="1906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ICYCLE &gt; VCYCLE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E60344-A21B-48B4-86C0-A3DF804AC9AD}"/>
              </a:ext>
            </a:extLst>
          </p:cNvPr>
          <p:cNvSpPr/>
          <p:nvPr/>
        </p:nvSpPr>
        <p:spPr>
          <a:xfrm>
            <a:off x="2263763" y="2065718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104CA1-1E89-42A9-B4AA-DBE62240DAF2}"/>
              </a:ext>
            </a:extLst>
          </p:cNvPr>
          <p:cNvSpPr/>
          <p:nvPr/>
        </p:nvSpPr>
        <p:spPr>
          <a:xfrm>
            <a:off x="5887268" y="2063841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80EDCA-FCB3-4526-974A-4EED64124A08}"/>
              </a:ext>
            </a:extLst>
          </p:cNvPr>
          <p:cNvSpPr/>
          <p:nvPr/>
        </p:nvSpPr>
        <p:spPr>
          <a:xfrm>
            <a:off x="7699020" y="2061964"/>
            <a:ext cx="1671391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DD15C3-4372-48C4-B39E-6EFBBA30CFFB}"/>
              </a:ext>
            </a:extLst>
          </p:cNvPr>
          <p:cNvSpPr txBox="1"/>
          <p:nvPr/>
        </p:nvSpPr>
        <p:spPr>
          <a:xfrm>
            <a:off x="2245697" y="2098239"/>
            <a:ext cx="16894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EXPECT LINES / 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2EEB42-07EF-4B95-AF0C-062BA5CCCF41}"/>
              </a:ext>
            </a:extLst>
          </p:cNvPr>
          <p:cNvSpPr txBox="1"/>
          <p:nvPr/>
        </p:nvSpPr>
        <p:spPr>
          <a:xfrm>
            <a:off x="5869202" y="2096362"/>
            <a:ext cx="16713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AVG $ / ORDER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4EFA53-A5E3-425F-8A44-23DB6DE53DB3}"/>
              </a:ext>
            </a:extLst>
          </p:cNvPr>
          <p:cNvSpPr txBox="1"/>
          <p:nvPr/>
        </p:nvSpPr>
        <p:spPr>
          <a:xfrm>
            <a:off x="7717362" y="2102875"/>
            <a:ext cx="1653049" cy="189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AVG LINES / ORDER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D70B27-F7FB-477D-A8E0-976E2E409F56}"/>
              </a:ext>
            </a:extLst>
          </p:cNvPr>
          <p:cNvSpPr txBox="1"/>
          <p:nvPr/>
        </p:nvSpPr>
        <p:spPr>
          <a:xfrm>
            <a:off x="2421821" y="2317963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600,000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1A2AF6-7102-479B-99BA-6A220338B827}"/>
              </a:ext>
            </a:extLst>
          </p:cNvPr>
          <p:cNvSpPr txBox="1"/>
          <p:nvPr/>
        </p:nvSpPr>
        <p:spPr>
          <a:xfrm>
            <a:off x="7823137" y="2312266"/>
            <a:ext cx="13911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5798A-C4E5-499A-A50B-C97989829540}"/>
              </a:ext>
            </a:extLst>
          </p:cNvPr>
          <p:cNvSpPr txBox="1"/>
          <p:nvPr/>
        </p:nvSpPr>
        <p:spPr>
          <a:xfrm>
            <a:off x="5948338" y="2312266"/>
            <a:ext cx="15347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$12,000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ECE783-C7BC-4351-94E0-67F4A6A27AE0}"/>
              </a:ext>
            </a:extLst>
          </p:cNvPr>
          <p:cNvSpPr/>
          <p:nvPr/>
        </p:nvSpPr>
        <p:spPr>
          <a:xfrm>
            <a:off x="4075514" y="2075342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4BEED5-11C0-4264-922E-7AEF85DB885B}"/>
              </a:ext>
            </a:extLst>
          </p:cNvPr>
          <p:cNvSpPr txBox="1"/>
          <p:nvPr/>
        </p:nvSpPr>
        <p:spPr>
          <a:xfrm>
            <a:off x="4057448" y="2107863"/>
            <a:ext cx="16894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EXPECT ORDERS / YEAR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2A7ED-75F6-4A51-94A4-50B470FBB438}"/>
              </a:ext>
            </a:extLst>
          </p:cNvPr>
          <p:cNvSpPr txBox="1"/>
          <p:nvPr/>
        </p:nvSpPr>
        <p:spPr>
          <a:xfrm>
            <a:off x="4233572" y="2327587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30,000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3751D21-568C-4318-BEFF-F59D637ED0DC}"/>
              </a:ext>
            </a:extLst>
          </p:cNvPr>
          <p:cNvSpPr txBox="1"/>
          <p:nvPr/>
        </p:nvSpPr>
        <p:spPr>
          <a:xfrm>
            <a:off x="7717363" y="1481579"/>
            <a:ext cx="16713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67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4A13C7-4DAE-4441-B204-D887B9998DBD}"/>
              </a:ext>
            </a:extLst>
          </p:cNvPr>
          <p:cNvSpPr txBox="1"/>
          <p:nvPr/>
        </p:nvSpPr>
        <p:spPr>
          <a:xfrm>
            <a:off x="5886463" y="1481579"/>
            <a:ext cx="16968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AD31831-F3E9-47E9-9B4E-4F2636CF3B69}"/>
              </a:ext>
            </a:extLst>
          </p:cNvPr>
          <p:cNvSpPr txBox="1"/>
          <p:nvPr/>
        </p:nvSpPr>
        <p:spPr>
          <a:xfrm>
            <a:off x="4057449" y="1478051"/>
            <a:ext cx="16713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9F1732D-062B-4865-8935-C6B0150A8B5C}"/>
              </a:ext>
            </a:extLst>
          </p:cNvPr>
          <p:cNvSpPr txBox="1"/>
          <p:nvPr/>
        </p:nvSpPr>
        <p:spPr>
          <a:xfrm>
            <a:off x="2245697" y="1462172"/>
            <a:ext cx="16886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3FAC18F-CCFC-4FED-9B73-F7F29287349E}"/>
              </a:ext>
            </a:extLst>
          </p:cNvPr>
          <p:cNvSpPr/>
          <p:nvPr/>
        </p:nvSpPr>
        <p:spPr>
          <a:xfrm>
            <a:off x="9784478" y="1199469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E67344-C771-4DF6-9F5B-418CE7B67F34}"/>
              </a:ext>
            </a:extLst>
          </p:cNvPr>
          <p:cNvSpPr txBox="1"/>
          <p:nvPr/>
        </p:nvSpPr>
        <p:spPr>
          <a:xfrm>
            <a:off x="9766412" y="1231990"/>
            <a:ext cx="16894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ACTUAL LINES YTD 2020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456AE4-FD63-4F42-A5E5-1A2AD3ED596B}"/>
              </a:ext>
            </a:extLst>
          </p:cNvPr>
          <p:cNvSpPr txBox="1"/>
          <p:nvPr/>
        </p:nvSpPr>
        <p:spPr>
          <a:xfrm>
            <a:off x="9942536" y="1451714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400,000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51CAB-50A8-42F9-9DE4-2C20C078D194}"/>
              </a:ext>
            </a:extLst>
          </p:cNvPr>
          <p:cNvSpPr/>
          <p:nvPr/>
        </p:nvSpPr>
        <p:spPr>
          <a:xfrm>
            <a:off x="9788301" y="2056224"/>
            <a:ext cx="1671390" cy="7805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17A9855-8E1A-431F-9A43-22C762AF8351}"/>
              </a:ext>
            </a:extLst>
          </p:cNvPr>
          <p:cNvSpPr txBox="1"/>
          <p:nvPr/>
        </p:nvSpPr>
        <p:spPr>
          <a:xfrm>
            <a:off x="9770235" y="2088745"/>
            <a:ext cx="16894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ACTUAL ORDERS YTD 2020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8E0CAAA-F990-4233-AFAA-05D4114270D7}"/>
              </a:ext>
            </a:extLst>
          </p:cNvPr>
          <p:cNvSpPr txBox="1"/>
          <p:nvPr/>
        </p:nvSpPr>
        <p:spPr>
          <a:xfrm>
            <a:off x="9946359" y="2308469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20,000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BBFACE9-713E-4D93-B951-D7771BEA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248" y="3185538"/>
            <a:ext cx="6028620" cy="262129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1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135743"/>
            <a:ext cx="10699335" cy="4586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1E917-7666-4006-A5F2-1CF1AD5A3080}"/>
              </a:ext>
            </a:extLst>
          </p:cNvPr>
          <p:cNvSpPr/>
          <p:nvPr/>
        </p:nvSpPr>
        <p:spPr>
          <a:xfrm>
            <a:off x="1061666" y="0"/>
            <a:ext cx="4267200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993AC-44D2-4082-AF90-38799DB32337}"/>
              </a:ext>
            </a:extLst>
          </p:cNvPr>
          <p:cNvSpPr txBox="1"/>
          <p:nvPr/>
        </p:nvSpPr>
        <p:spPr>
          <a:xfrm>
            <a:off x="1060764" y="766412"/>
            <a:ext cx="4267200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INVENTORY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TEAM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A63B0-62BC-49F5-9B7F-36B8E7CEB72E}"/>
              </a:ext>
            </a:extLst>
          </p:cNvPr>
          <p:cNvSpPr txBox="1"/>
          <p:nvPr/>
        </p:nvSpPr>
        <p:spPr>
          <a:xfrm>
            <a:off x="1060764" y="3932812"/>
            <a:ext cx="4267200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cs typeface="Segoe UI Semibold" panose="020B0702040204020203" pitchFamily="34" charset="0"/>
              </a:rPr>
              <a:t>Key Values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cs typeface="Segoe UI Semibold" panose="020B0702040204020203" pitchFamily="34" charset="0"/>
              </a:rPr>
              <a:t>&amp; Benchmark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C4B99-C8FF-4A1D-AEEB-ACA8BBE08D95}"/>
              </a:ext>
            </a:extLst>
          </p:cNvPr>
          <p:cNvSpPr txBox="1"/>
          <p:nvPr/>
        </p:nvSpPr>
        <p:spPr>
          <a:xfrm>
            <a:off x="-1" y="106207"/>
            <a:ext cx="106076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855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5743"/>
            <a:ext cx="10485689" cy="4586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1E917-7666-4006-A5F2-1CF1AD5A3080}"/>
              </a:ext>
            </a:extLst>
          </p:cNvPr>
          <p:cNvSpPr/>
          <p:nvPr/>
        </p:nvSpPr>
        <p:spPr>
          <a:xfrm>
            <a:off x="1061666" y="0"/>
            <a:ext cx="4267200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737448" y="1067226"/>
            <a:ext cx="4896740" cy="19389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INCOME</a:t>
            </a:r>
            <a:endParaRPr lang="en-US" sz="6000" dirty="0">
              <a:solidFill>
                <a:schemeClr val="bg1"/>
              </a:solidFill>
              <a:latin typeface="Bahnschrift" panose="020B05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ahnschrift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833E3-0D95-47A2-8C6D-C78D83D0CF2B}"/>
              </a:ext>
            </a:extLst>
          </p:cNvPr>
          <p:cNvSpPr txBox="1"/>
          <p:nvPr/>
        </p:nvSpPr>
        <p:spPr>
          <a:xfrm>
            <a:off x="1060764" y="3006218"/>
            <a:ext cx="4267200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Segoe UI Semibold" panose="020B0702040204020203" pitchFamily="34" charset="0"/>
              </a:rPr>
              <a:t>Key Values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Segoe UI Semibold" panose="020B0702040204020203" pitchFamily="34" charset="0"/>
              </a:rPr>
              <a:t>&amp; Benchmark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5DA7B-8E7D-4B61-A9DD-3FCDA147274E}"/>
              </a:ext>
            </a:extLst>
          </p:cNvPr>
          <p:cNvSpPr txBox="1"/>
          <p:nvPr/>
        </p:nvSpPr>
        <p:spPr>
          <a:xfrm>
            <a:off x="1060764" y="1850566"/>
            <a:ext cx="426720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STATEMENT</a:t>
            </a:r>
            <a:endParaRPr lang="en-US" sz="4800" dirty="0">
              <a:solidFill>
                <a:schemeClr val="bg1"/>
              </a:solidFill>
              <a:latin typeface="Bahnschrift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20A68-0324-458F-AFEE-56983312BD3D}"/>
              </a:ext>
            </a:extLst>
          </p:cNvPr>
          <p:cNvSpPr txBox="1"/>
          <p:nvPr/>
        </p:nvSpPr>
        <p:spPr>
          <a:xfrm>
            <a:off x="-1" y="106207"/>
            <a:ext cx="106076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84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2059536" y="283206"/>
            <a:ext cx="716058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CORE FINANCIALS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E857A2-3DCA-4885-AE9A-54A4F795E13F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5D253-AE33-4D42-9554-1DB8E28F3AF6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880D2DA-A7CB-4493-9190-E8FF7DB02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147" y="992270"/>
            <a:ext cx="4937996" cy="49724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2BC8BFE-C6ED-4CAB-96E4-24122BF1DE8F}"/>
              </a:ext>
            </a:extLst>
          </p:cNvPr>
          <p:cNvSpPr/>
          <p:nvPr/>
        </p:nvSpPr>
        <p:spPr>
          <a:xfrm>
            <a:off x="9944018" y="1060663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19394F-D06F-4E16-B34F-6E96B0E014BC}"/>
              </a:ext>
            </a:extLst>
          </p:cNvPr>
          <p:cNvSpPr txBox="1"/>
          <p:nvPr/>
        </p:nvSpPr>
        <p:spPr>
          <a:xfrm>
            <a:off x="9924179" y="1084183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AVG PURCH PRICE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6556D-DFA4-4061-9058-FA87EA3EB18F}"/>
              </a:ext>
            </a:extLst>
          </p:cNvPr>
          <p:cNvSpPr txBox="1"/>
          <p:nvPr/>
        </p:nvSpPr>
        <p:spPr>
          <a:xfrm>
            <a:off x="9944018" y="1268849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$54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5A5702-C002-400F-8791-5FCB47B79C6E}"/>
              </a:ext>
            </a:extLst>
          </p:cNvPr>
          <p:cNvSpPr/>
          <p:nvPr/>
        </p:nvSpPr>
        <p:spPr>
          <a:xfrm>
            <a:off x="8340219" y="1097450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F4B72A-7179-4ECE-8424-11B3BE61B2E2}"/>
              </a:ext>
            </a:extLst>
          </p:cNvPr>
          <p:cNvSpPr txBox="1"/>
          <p:nvPr/>
        </p:nvSpPr>
        <p:spPr>
          <a:xfrm>
            <a:off x="8320380" y="1120970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- ANNL COGS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F2FCC2-E2C9-4020-8857-F84F7E871226}"/>
              </a:ext>
            </a:extLst>
          </p:cNvPr>
          <p:cNvSpPr txBox="1"/>
          <p:nvPr/>
        </p:nvSpPr>
        <p:spPr>
          <a:xfrm>
            <a:off x="8340219" y="1305636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720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EC23A7-E8C2-4D4C-B730-DC4D43CA0C2C}"/>
              </a:ext>
            </a:extLst>
          </p:cNvPr>
          <p:cNvSpPr/>
          <p:nvPr/>
        </p:nvSpPr>
        <p:spPr>
          <a:xfrm>
            <a:off x="9956108" y="1943080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D6066-18FF-492A-9191-8F4A4C5D22CB}"/>
              </a:ext>
            </a:extLst>
          </p:cNvPr>
          <p:cNvSpPr txBox="1"/>
          <p:nvPr/>
        </p:nvSpPr>
        <p:spPr>
          <a:xfrm>
            <a:off x="9936269" y="1966600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AVG SALES PRICE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83498B-82CE-4579-97D7-D90CBE3A8F0E}"/>
              </a:ext>
            </a:extLst>
          </p:cNvPr>
          <p:cNvSpPr txBox="1"/>
          <p:nvPr/>
        </p:nvSpPr>
        <p:spPr>
          <a:xfrm>
            <a:off x="9956108" y="2151266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$75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9F949A-22B1-4ABE-AD5E-3FCAE2D1C29D}"/>
              </a:ext>
            </a:extLst>
          </p:cNvPr>
          <p:cNvSpPr/>
          <p:nvPr/>
        </p:nvSpPr>
        <p:spPr>
          <a:xfrm>
            <a:off x="8340219" y="1934548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AA0361-D555-4896-AE74-DD46ED09AE6E}"/>
              </a:ext>
            </a:extLst>
          </p:cNvPr>
          <p:cNvSpPr txBox="1"/>
          <p:nvPr/>
        </p:nvSpPr>
        <p:spPr>
          <a:xfrm>
            <a:off x="8320380" y="1958068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AVG ITEM MARGIN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DE70D-BD2B-49FC-B6D6-6801E9AD2F71}"/>
              </a:ext>
            </a:extLst>
          </p:cNvPr>
          <p:cNvSpPr txBox="1"/>
          <p:nvPr/>
        </p:nvSpPr>
        <p:spPr>
          <a:xfrm>
            <a:off x="8340219" y="2142734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$21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DDE3C5-97C4-4041-9D4B-83AA7C5A62B1}"/>
              </a:ext>
            </a:extLst>
          </p:cNvPr>
          <p:cNvSpPr/>
          <p:nvPr/>
        </p:nvSpPr>
        <p:spPr>
          <a:xfrm>
            <a:off x="9169421" y="2756819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F81536-B536-4DC8-90EE-342485B9E764}"/>
              </a:ext>
            </a:extLst>
          </p:cNvPr>
          <p:cNvSpPr txBox="1"/>
          <p:nvPr/>
        </p:nvSpPr>
        <p:spPr>
          <a:xfrm>
            <a:off x="9149582" y="2780339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= GROSS PROFIT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F899C3-B5A3-4319-89D5-BBE3F3A65546}"/>
              </a:ext>
            </a:extLst>
          </p:cNvPr>
          <p:cNvSpPr txBox="1"/>
          <p:nvPr/>
        </p:nvSpPr>
        <p:spPr>
          <a:xfrm>
            <a:off x="9169421" y="2965005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280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90CD30-2FCE-4FC7-8332-412C68FB886E}"/>
              </a:ext>
            </a:extLst>
          </p:cNvPr>
          <p:cNvSpPr/>
          <p:nvPr/>
        </p:nvSpPr>
        <p:spPr>
          <a:xfrm>
            <a:off x="9963857" y="3601376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2EFA3E-82F3-4F92-BF4D-4581946A715F}"/>
              </a:ext>
            </a:extLst>
          </p:cNvPr>
          <p:cNvSpPr txBox="1"/>
          <p:nvPr/>
        </p:nvSpPr>
        <p:spPr>
          <a:xfrm>
            <a:off x="9944018" y="3624896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CARRYING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E98DE5-EC65-4953-8A79-159D07C2E1F4}"/>
              </a:ext>
            </a:extLst>
          </p:cNvPr>
          <p:cNvSpPr txBox="1"/>
          <p:nvPr/>
        </p:nvSpPr>
        <p:spPr>
          <a:xfrm>
            <a:off x="9963857" y="3809562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2EDA5D-78E0-4831-B5A0-E94B16612F1C}"/>
              </a:ext>
            </a:extLst>
          </p:cNvPr>
          <p:cNvSpPr/>
          <p:nvPr/>
        </p:nvSpPr>
        <p:spPr>
          <a:xfrm>
            <a:off x="8360058" y="3573959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A7D5B7-FC36-415F-AAD6-B766A6A1B224}"/>
              </a:ext>
            </a:extLst>
          </p:cNvPr>
          <p:cNvSpPr txBox="1"/>
          <p:nvPr/>
        </p:nvSpPr>
        <p:spPr>
          <a:xfrm>
            <a:off x="8340219" y="3597479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- INV OPER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605811-E4E5-4F0B-9904-5BFB4D2B0D8B}"/>
              </a:ext>
            </a:extLst>
          </p:cNvPr>
          <p:cNvSpPr txBox="1"/>
          <p:nvPr/>
        </p:nvSpPr>
        <p:spPr>
          <a:xfrm>
            <a:off x="8360058" y="3782145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15.0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AE3854-8815-4135-BEFB-68424ABC6FBD}"/>
              </a:ext>
            </a:extLst>
          </p:cNvPr>
          <p:cNvSpPr/>
          <p:nvPr/>
        </p:nvSpPr>
        <p:spPr>
          <a:xfrm>
            <a:off x="9944018" y="4410767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7174A06-8D9E-4426-B70C-2D3E5FBCC8E1}"/>
              </a:ext>
            </a:extLst>
          </p:cNvPr>
          <p:cNvSpPr txBox="1"/>
          <p:nvPr/>
        </p:nvSpPr>
        <p:spPr>
          <a:xfrm>
            <a:off x="9924179" y="4434287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ACQUISITION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D0508C-2631-4CA8-8FE6-8092AA0A2C3B}"/>
              </a:ext>
            </a:extLst>
          </p:cNvPr>
          <p:cNvSpPr txBox="1"/>
          <p:nvPr/>
        </p:nvSpPr>
        <p:spPr>
          <a:xfrm>
            <a:off x="9944018" y="4618953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5.0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B0E0EA3-A205-472C-8CDC-27686482CD4C}"/>
              </a:ext>
            </a:extLst>
          </p:cNvPr>
          <p:cNvSpPr/>
          <p:nvPr/>
        </p:nvSpPr>
        <p:spPr>
          <a:xfrm>
            <a:off x="8312022" y="4400054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C94733-0B97-424A-8E31-EE7AB3075EC5}"/>
              </a:ext>
            </a:extLst>
          </p:cNvPr>
          <p:cNvSpPr txBox="1"/>
          <p:nvPr/>
        </p:nvSpPr>
        <p:spPr>
          <a:xfrm>
            <a:off x="8292183" y="4423574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- GEN OPER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F9CF4E4-6AC0-4617-ADAA-55E41D26437E}"/>
              </a:ext>
            </a:extLst>
          </p:cNvPr>
          <p:cNvSpPr txBox="1"/>
          <p:nvPr/>
        </p:nvSpPr>
        <p:spPr>
          <a:xfrm>
            <a:off x="8312022" y="4608240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230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FC012BE-0319-44E1-AF2E-2A8ACCB30AD3}"/>
              </a:ext>
            </a:extLst>
          </p:cNvPr>
          <p:cNvSpPr/>
          <p:nvPr/>
        </p:nvSpPr>
        <p:spPr>
          <a:xfrm>
            <a:off x="9149582" y="5252941"/>
            <a:ext cx="1406109" cy="5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19B3B42-CBE3-4485-9EF8-BA093F23B41B}"/>
              </a:ext>
            </a:extLst>
          </p:cNvPr>
          <p:cNvSpPr txBox="1"/>
          <p:nvPr/>
        </p:nvSpPr>
        <p:spPr>
          <a:xfrm>
            <a:off x="9129743" y="5276461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= NET PROFIT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94583D7-5247-48AB-9F5A-3F309E5CFBED}"/>
              </a:ext>
            </a:extLst>
          </p:cNvPr>
          <p:cNvSpPr txBox="1"/>
          <p:nvPr/>
        </p:nvSpPr>
        <p:spPr>
          <a:xfrm>
            <a:off x="9149582" y="5461127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35.0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130EA29-FA4A-4677-8E10-A4DF3B1569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127" y="1934548"/>
            <a:ext cx="1355274" cy="59876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76D1229-6A3E-430E-B5D6-58E876E704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962" y="1087124"/>
            <a:ext cx="1355274" cy="59876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FBC3F6A-DFB9-4B05-B0C8-CB7F24DC30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241" y="2733602"/>
            <a:ext cx="1355274" cy="59876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74C0F6E-F75F-41F1-80D8-213014E14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593" y="3581026"/>
            <a:ext cx="1355274" cy="59876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7A5B674-A6B5-49FB-AF8B-8F8EFD58B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461" y="4400054"/>
            <a:ext cx="1355274" cy="59876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78C6E4E-18F6-4387-8E24-00CDBFC797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563" y="5177656"/>
            <a:ext cx="1355274" cy="598762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ED98AD2-1F10-4976-92DE-81A0FD8524D5}"/>
              </a:ext>
            </a:extLst>
          </p:cNvPr>
          <p:cNvSpPr txBox="1"/>
          <p:nvPr/>
        </p:nvSpPr>
        <p:spPr>
          <a:xfrm>
            <a:off x="6667096" y="1118356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ANNL REVENUE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AADAA19-5599-4CB5-8C83-FB143B69AC85}"/>
              </a:ext>
            </a:extLst>
          </p:cNvPr>
          <p:cNvSpPr txBox="1"/>
          <p:nvPr/>
        </p:nvSpPr>
        <p:spPr>
          <a:xfrm>
            <a:off x="6686935" y="1303022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1,000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1571833-0271-45C3-83CF-CB4067B3F7D4}"/>
              </a:ext>
            </a:extLst>
          </p:cNvPr>
          <p:cNvSpPr txBox="1"/>
          <p:nvPr/>
        </p:nvSpPr>
        <p:spPr>
          <a:xfrm>
            <a:off x="6669343" y="1930201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- COGS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933D66-487C-4067-8640-1423B1F86F3D}"/>
              </a:ext>
            </a:extLst>
          </p:cNvPr>
          <p:cNvSpPr txBox="1"/>
          <p:nvPr/>
        </p:nvSpPr>
        <p:spPr>
          <a:xfrm>
            <a:off x="6689182" y="2114867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72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D91285A-9B15-42E4-8263-484CAB3D9966}"/>
              </a:ext>
            </a:extLst>
          </p:cNvPr>
          <p:cNvSpPr txBox="1"/>
          <p:nvPr/>
        </p:nvSpPr>
        <p:spPr>
          <a:xfrm>
            <a:off x="6689182" y="2780339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= GROSS PROFIT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F1A08B3-BE7A-41E0-9C1D-660CABFDD145}"/>
              </a:ext>
            </a:extLst>
          </p:cNvPr>
          <p:cNvSpPr txBox="1"/>
          <p:nvPr/>
        </p:nvSpPr>
        <p:spPr>
          <a:xfrm>
            <a:off x="6709021" y="2965005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28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CB32819-AE91-4DA5-AE2A-FA28981A69BE}"/>
              </a:ext>
            </a:extLst>
          </p:cNvPr>
          <p:cNvSpPr txBox="1"/>
          <p:nvPr/>
        </p:nvSpPr>
        <p:spPr>
          <a:xfrm>
            <a:off x="6661442" y="3561359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- INV OPER 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E4504FD-B521-4281-BCC3-76ABE36C781D}"/>
              </a:ext>
            </a:extLst>
          </p:cNvPr>
          <p:cNvSpPr txBox="1"/>
          <p:nvPr/>
        </p:nvSpPr>
        <p:spPr>
          <a:xfrm>
            <a:off x="6681281" y="3746025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1.5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94652B7-3F06-4E14-8652-C9B5FDC0976D}"/>
              </a:ext>
            </a:extLst>
          </p:cNvPr>
          <p:cNvSpPr txBox="1"/>
          <p:nvPr/>
        </p:nvSpPr>
        <p:spPr>
          <a:xfrm>
            <a:off x="6674463" y="4430831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- GEN OPER %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1A10A12-FEAF-4789-9E60-7A922E5D68E8}"/>
              </a:ext>
            </a:extLst>
          </p:cNvPr>
          <p:cNvSpPr txBox="1"/>
          <p:nvPr/>
        </p:nvSpPr>
        <p:spPr>
          <a:xfrm>
            <a:off x="6694302" y="4615497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AD863B9-2F44-4CC7-85F4-3849503DE72F}"/>
              </a:ext>
            </a:extLst>
          </p:cNvPr>
          <p:cNvSpPr txBox="1"/>
          <p:nvPr/>
        </p:nvSpPr>
        <p:spPr>
          <a:xfrm>
            <a:off x="6677047" y="5230193"/>
            <a:ext cx="1425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= NET PROFIT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98473E3-1B35-4AF3-8F3D-078FF21EF33D}"/>
              </a:ext>
            </a:extLst>
          </p:cNvPr>
          <p:cNvSpPr txBox="1"/>
          <p:nvPr/>
        </p:nvSpPr>
        <p:spPr>
          <a:xfrm>
            <a:off x="6696886" y="5414859"/>
            <a:ext cx="1355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3.5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C8E687A-A240-48FF-B965-93B73ED0B57F}"/>
              </a:ext>
            </a:extLst>
          </p:cNvPr>
          <p:cNvSpPr txBox="1"/>
          <p:nvPr/>
        </p:nvSpPr>
        <p:spPr>
          <a:xfrm>
            <a:off x="820459" y="4322892"/>
            <a:ext cx="41916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INVENTORY SECTORS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A6E7C3-EEF9-4C4F-A721-BBD766965E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59" y="4898149"/>
            <a:ext cx="947018" cy="4680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83C21CF-3C0B-4874-AE20-249EE8CF75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65" y="4898149"/>
            <a:ext cx="947018" cy="46800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88B6CE4-E7F0-4F51-BDF2-63DFB3C60B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71" y="4898149"/>
            <a:ext cx="947018" cy="468003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7838EC47-628F-4DF3-BB52-46D6C73D62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787" y="4898149"/>
            <a:ext cx="947018" cy="46800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406BC22-D1E6-4F17-925D-AFFA0B190C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193" y="4898149"/>
            <a:ext cx="947018" cy="468003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A2D1E5B2-A141-4D63-BF33-0B2659A097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57" y="5521463"/>
            <a:ext cx="947018" cy="468003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76D3C9CF-9BA0-4061-BBC8-9ECA44F28D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263" y="5521463"/>
            <a:ext cx="947018" cy="468003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A432584-B7A3-43BE-B641-25C2966639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69" y="5521463"/>
            <a:ext cx="947018" cy="468003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83F37DB-B8C4-442F-9373-AB7A9E4088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185" y="5521463"/>
            <a:ext cx="947018" cy="468003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70643D-B593-4D11-83B7-B4F95714A2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591" y="5521463"/>
            <a:ext cx="947018" cy="468003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66513C2-3B0F-4228-8F33-00AE0AE8B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14" y="4962250"/>
            <a:ext cx="759266" cy="33544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AFE9321-D168-4ADA-9238-2BE000820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565" y="4977052"/>
            <a:ext cx="759266" cy="33544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423AC420-6F3F-42FA-8808-1389812D34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561" y="4957590"/>
            <a:ext cx="759266" cy="33544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98A5FE8-44C9-4972-924E-C523F304A3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673" y="4952594"/>
            <a:ext cx="759266" cy="33544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0188B831-8AD0-45CA-8A3D-A2A1CF9612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02" y="4965368"/>
            <a:ext cx="759266" cy="335445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91D9E03-1FA6-48F8-9547-D891C6932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78" y="5599935"/>
            <a:ext cx="759266" cy="335445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A453293-3FF9-4884-918B-951408BE3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929" y="5599239"/>
            <a:ext cx="759266" cy="33544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913B93B-CE12-4641-AE62-28A654B87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925" y="5595275"/>
            <a:ext cx="759266" cy="33544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47E21C2D-BF8F-4028-A182-D21FB8AA4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037" y="5590279"/>
            <a:ext cx="759266" cy="33544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DDA584F8-523C-410A-9E03-E54C750A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166" y="5603053"/>
            <a:ext cx="759266" cy="335445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3166F7D7-716A-45EB-A8D6-DF3EC5FC01EA}"/>
              </a:ext>
            </a:extLst>
          </p:cNvPr>
          <p:cNvSpPr txBox="1"/>
          <p:nvPr/>
        </p:nvSpPr>
        <p:spPr>
          <a:xfrm>
            <a:off x="820459" y="4919709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FAB2055-69FE-4134-AD07-3BD7A6F343E8}"/>
              </a:ext>
            </a:extLst>
          </p:cNvPr>
          <p:cNvSpPr txBox="1"/>
          <p:nvPr/>
        </p:nvSpPr>
        <p:spPr>
          <a:xfrm>
            <a:off x="831026" y="5057388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5.3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6096663-0FF3-4E35-8DAE-F50E39A0E249}"/>
              </a:ext>
            </a:extLst>
          </p:cNvPr>
          <p:cNvSpPr txBox="1"/>
          <p:nvPr/>
        </p:nvSpPr>
        <p:spPr>
          <a:xfrm>
            <a:off x="1855938" y="4917075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64AA400-BD47-4BFC-B57F-3D73B029EE50}"/>
              </a:ext>
            </a:extLst>
          </p:cNvPr>
          <p:cNvSpPr txBox="1"/>
          <p:nvPr/>
        </p:nvSpPr>
        <p:spPr>
          <a:xfrm>
            <a:off x="1866505" y="5054754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-1.5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65AFC6A-1B9A-4488-BC18-72B1FB215F70}"/>
              </a:ext>
            </a:extLst>
          </p:cNvPr>
          <p:cNvSpPr txBox="1"/>
          <p:nvPr/>
        </p:nvSpPr>
        <p:spPr>
          <a:xfrm>
            <a:off x="2863969" y="4922435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F9D1FE2-8582-4034-B461-3146CC6C1A77}"/>
              </a:ext>
            </a:extLst>
          </p:cNvPr>
          <p:cNvSpPr txBox="1"/>
          <p:nvPr/>
        </p:nvSpPr>
        <p:spPr>
          <a:xfrm>
            <a:off x="2874536" y="5060114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2.2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D94097-2B79-4CDA-BFF7-9AAD53C923B2}"/>
              </a:ext>
            </a:extLst>
          </p:cNvPr>
          <p:cNvSpPr txBox="1"/>
          <p:nvPr/>
        </p:nvSpPr>
        <p:spPr>
          <a:xfrm>
            <a:off x="3916281" y="4917075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538827-5FC7-4A45-9CBD-50CFDE8F11C1}"/>
              </a:ext>
            </a:extLst>
          </p:cNvPr>
          <p:cNvSpPr txBox="1"/>
          <p:nvPr/>
        </p:nvSpPr>
        <p:spPr>
          <a:xfrm>
            <a:off x="3926848" y="5054754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4.7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6C19966-1985-45ED-AFCF-64C3A29CF859}"/>
              </a:ext>
            </a:extLst>
          </p:cNvPr>
          <p:cNvSpPr txBox="1"/>
          <p:nvPr/>
        </p:nvSpPr>
        <p:spPr>
          <a:xfrm>
            <a:off x="4956053" y="4908950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1470AA5-3DAA-4F25-984C-C747DF3A5120}"/>
              </a:ext>
            </a:extLst>
          </p:cNvPr>
          <p:cNvSpPr txBox="1"/>
          <p:nvPr/>
        </p:nvSpPr>
        <p:spPr>
          <a:xfrm>
            <a:off x="4966620" y="5046629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5.8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92A287CA-D0D2-4721-A899-61381A900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353" y="5595246"/>
            <a:ext cx="759266" cy="335445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A851E095-4E7D-4C14-B323-8D4E85FAA7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04" y="5610048"/>
            <a:ext cx="759266" cy="335445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50FD0862-9ABD-44FD-B7AD-1D3A2D7D6A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400" y="5590586"/>
            <a:ext cx="759266" cy="335445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DA76A16F-E6E8-439E-A976-E93F616B4F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512" y="5585590"/>
            <a:ext cx="759266" cy="335445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F78CA3FA-F9C1-452E-BB45-48E3943C54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641" y="5598364"/>
            <a:ext cx="759266" cy="335445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A6BE1282-3560-4F79-B384-A8FC60628262}"/>
              </a:ext>
            </a:extLst>
          </p:cNvPr>
          <p:cNvSpPr txBox="1"/>
          <p:nvPr/>
        </p:nvSpPr>
        <p:spPr>
          <a:xfrm>
            <a:off x="838298" y="5552705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907D186-5587-4A5A-B0A2-400DE4218E1A}"/>
              </a:ext>
            </a:extLst>
          </p:cNvPr>
          <p:cNvSpPr txBox="1"/>
          <p:nvPr/>
        </p:nvSpPr>
        <p:spPr>
          <a:xfrm>
            <a:off x="848865" y="5690384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3.8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125AEEF-9F5D-4CE1-880E-FFB4B8335156}"/>
              </a:ext>
            </a:extLst>
          </p:cNvPr>
          <p:cNvSpPr txBox="1"/>
          <p:nvPr/>
        </p:nvSpPr>
        <p:spPr>
          <a:xfrm>
            <a:off x="1873777" y="5550071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925259B-27A0-402C-AEF6-3B2AF6EA42E2}"/>
              </a:ext>
            </a:extLst>
          </p:cNvPr>
          <p:cNvSpPr txBox="1"/>
          <p:nvPr/>
        </p:nvSpPr>
        <p:spPr>
          <a:xfrm>
            <a:off x="1884344" y="5687750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2.2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B326158-DD47-4D9A-9ED9-B4ECF12C1C26}"/>
              </a:ext>
            </a:extLst>
          </p:cNvPr>
          <p:cNvSpPr txBox="1"/>
          <p:nvPr/>
        </p:nvSpPr>
        <p:spPr>
          <a:xfrm>
            <a:off x="2881808" y="5555431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8E24267-BA23-487A-BF6B-B1EA6B5BFE2B}"/>
              </a:ext>
            </a:extLst>
          </p:cNvPr>
          <p:cNvSpPr txBox="1"/>
          <p:nvPr/>
        </p:nvSpPr>
        <p:spPr>
          <a:xfrm>
            <a:off x="2892375" y="5693110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1.1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0A19128-C0B5-4026-AD32-73A717F3053A}"/>
              </a:ext>
            </a:extLst>
          </p:cNvPr>
          <p:cNvSpPr txBox="1"/>
          <p:nvPr/>
        </p:nvSpPr>
        <p:spPr>
          <a:xfrm>
            <a:off x="3934120" y="5550071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56D6627-4B48-4A6F-872C-F0E8A17E26C8}"/>
              </a:ext>
            </a:extLst>
          </p:cNvPr>
          <p:cNvSpPr txBox="1"/>
          <p:nvPr/>
        </p:nvSpPr>
        <p:spPr>
          <a:xfrm>
            <a:off x="3944687" y="5687750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2.3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8AD88DAF-2E70-4353-BB72-F772804B205B}"/>
              </a:ext>
            </a:extLst>
          </p:cNvPr>
          <p:cNvSpPr txBox="1"/>
          <p:nvPr/>
        </p:nvSpPr>
        <p:spPr>
          <a:xfrm>
            <a:off x="4973892" y="5541946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00"/>
                </a:solidFill>
              </a:rPr>
              <a:t>NET INCOME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4005B40-941D-454E-B181-264B9516F890}"/>
              </a:ext>
            </a:extLst>
          </p:cNvPr>
          <p:cNvSpPr txBox="1"/>
          <p:nvPr/>
        </p:nvSpPr>
        <p:spPr>
          <a:xfrm>
            <a:off x="4984459" y="5679625"/>
            <a:ext cx="932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2.5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EFCA24A-7185-40C4-98A4-86313F8BE325}"/>
              </a:ext>
            </a:extLst>
          </p:cNvPr>
          <p:cNvSpPr txBox="1"/>
          <p:nvPr/>
        </p:nvSpPr>
        <p:spPr>
          <a:xfrm>
            <a:off x="839598" y="4738414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 200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C55CC8-110C-4BD8-9645-B40AE62BE3B2}"/>
              </a:ext>
            </a:extLst>
          </p:cNvPr>
          <p:cNvSpPr txBox="1"/>
          <p:nvPr/>
        </p:nvSpPr>
        <p:spPr>
          <a:xfrm>
            <a:off x="1856910" y="4735069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SLOW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A49FD50-4B34-46D1-96DC-84E9E0153DE8}"/>
              </a:ext>
            </a:extLst>
          </p:cNvPr>
          <p:cNvSpPr txBox="1"/>
          <p:nvPr/>
        </p:nvSpPr>
        <p:spPr>
          <a:xfrm>
            <a:off x="2881263" y="4735714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5A44EF7-9010-49C2-9BD9-3C3E801D5C8A}"/>
              </a:ext>
            </a:extLst>
          </p:cNvPr>
          <p:cNvSpPr txBox="1"/>
          <p:nvPr/>
        </p:nvSpPr>
        <p:spPr>
          <a:xfrm>
            <a:off x="3898575" y="4732369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D5F957F-E8B9-4B86-B242-6F34D06796A4}"/>
              </a:ext>
            </a:extLst>
          </p:cNvPr>
          <p:cNvSpPr txBox="1"/>
          <p:nvPr/>
        </p:nvSpPr>
        <p:spPr>
          <a:xfrm>
            <a:off x="830963" y="5387451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SEASONAL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8C5791C-57BF-49CE-B1FF-1D8C6A7CE132}"/>
              </a:ext>
            </a:extLst>
          </p:cNvPr>
          <p:cNvSpPr txBox="1"/>
          <p:nvPr/>
        </p:nvSpPr>
        <p:spPr>
          <a:xfrm>
            <a:off x="1848275" y="5384106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NON-SEASONAL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C6CDF65-A373-450C-AC8D-67671588D504}"/>
              </a:ext>
            </a:extLst>
          </p:cNvPr>
          <p:cNvSpPr txBox="1"/>
          <p:nvPr/>
        </p:nvSpPr>
        <p:spPr>
          <a:xfrm>
            <a:off x="2872628" y="5384751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HIGH BM DAYS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0C9A8B92-11EE-4785-83A4-0E8CC0A9855A}"/>
              </a:ext>
            </a:extLst>
          </p:cNvPr>
          <p:cNvSpPr txBox="1"/>
          <p:nvPr/>
        </p:nvSpPr>
        <p:spPr>
          <a:xfrm>
            <a:off x="3889940" y="5381406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HIGH DEM DEV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2492EA5-0C78-4791-B23F-01CF5FF592BB}"/>
              </a:ext>
            </a:extLst>
          </p:cNvPr>
          <p:cNvSpPr txBox="1"/>
          <p:nvPr/>
        </p:nvSpPr>
        <p:spPr>
          <a:xfrm>
            <a:off x="4918599" y="4738188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PRIVATE LABEL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FAD91E86-3638-45C5-BF82-E209EFA5C514}"/>
              </a:ext>
            </a:extLst>
          </p:cNvPr>
          <p:cNvSpPr txBox="1"/>
          <p:nvPr/>
        </p:nvSpPr>
        <p:spPr>
          <a:xfrm>
            <a:off x="4909964" y="5387225"/>
            <a:ext cx="952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PROMO</a:t>
            </a: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8D948B4C-21FF-43FF-AF56-9D555A299F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15" y="1412503"/>
            <a:ext cx="6033298" cy="2851675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E4AA6F95-124C-4082-9711-A8A57A2EF165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692128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289759" y="328411"/>
            <a:ext cx="287430" cy="2874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758931" y="348696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ONE DAY OF $ INVENTORY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301870" y="804918"/>
            <a:ext cx="287430" cy="2874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758931" y="825522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CARRY COST RATE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585A6A0-70F8-4153-9263-47D527D42105}"/>
              </a:ext>
            </a:extLst>
          </p:cNvPr>
          <p:cNvSpPr/>
          <p:nvPr/>
        </p:nvSpPr>
        <p:spPr>
          <a:xfrm flipH="1">
            <a:off x="8301870" y="1267485"/>
            <a:ext cx="287430" cy="2874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599B6-8ABE-427A-8EF7-FDDFF372C5F2}"/>
              </a:ext>
            </a:extLst>
          </p:cNvPr>
          <p:cNvSpPr txBox="1"/>
          <p:nvPr/>
        </p:nvSpPr>
        <p:spPr>
          <a:xfrm>
            <a:off x="8758931" y="1288089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ACQUISITION COST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C8830-D242-4F73-BEBA-11E56D3D4CE2}"/>
              </a:ext>
            </a:extLst>
          </p:cNvPr>
          <p:cNvSpPr txBox="1"/>
          <p:nvPr/>
        </p:nvSpPr>
        <p:spPr>
          <a:xfrm rot="16200000">
            <a:off x="-675725" y="2826855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ONE DAY OF $INVEN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A04E1-E5D2-4298-AEC8-F98C4560E85E}"/>
              </a:ext>
            </a:extLst>
          </p:cNvPr>
          <p:cNvSpPr txBox="1"/>
          <p:nvPr/>
        </p:nvSpPr>
        <p:spPr>
          <a:xfrm rot="16200000">
            <a:off x="-271214" y="1289569"/>
            <a:ext cx="21970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/>
              <a:t>CARRY 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B5FD9-CD6E-4C9E-8D00-D0ED67F978CC}"/>
              </a:ext>
            </a:extLst>
          </p:cNvPr>
          <p:cNvSpPr txBox="1"/>
          <p:nvPr/>
        </p:nvSpPr>
        <p:spPr>
          <a:xfrm rot="16200000">
            <a:off x="-182457" y="3677863"/>
            <a:ext cx="2514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ACUQISITOIN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C268D-D6CC-4B65-BAC4-C21C6FC07F85}"/>
              </a:ext>
            </a:extLst>
          </p:cNvPr>
          <p:cNvSpPr/>
          <p:nvPr/>
        </p:nvSpPr>
        <p:spPr>
          <a:xfrm>
            <a:off x="2709017" y="542657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DDC42-C6B8-43AB-88A9-CF2B7713BC4A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6DAC9-7F5C-4F6D-8230-6B5D88A809BA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971FE-AEFB-4522-9792-130E6FCCEBC2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F7EBB-7FE8-4020-A358-50EABDAE680D}"/>
              </a:ext>
            </a:extLst>
          </p:cNvPr>
          <p:cNvSpPr txBox="1"/>
          <p:nvPr/>
        </p:nvSpPr>
        <p:spPr>
          <a:xfrm>
            <a:off x="2059536" y="283206"/>
            <a:ext cx="716058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CORE FINANCIALS</a:t>
            </a:r>
          </a:p>
        </p:txBody>
      </p:sp>
    </p:spTree>
    <p:extLst>
      <p:ext uri="{BB962C8B-B14F-4D97-AF65-F5344CB8AC3E}">
        <p14:creationId xmlns:p14="http://schemas.microsoft.com/office/powerpoint/2010/main" val="17733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" y="1135743"/>
            <a:ext cx="10656605" cy="4586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EF1B47-623D-43FE-9106-B32A4365F3B3}"/>
              </a:ext>
            </a:extLst>
          </p:cNvPr>
          <p:cNvSpPr/>
          <p:nvPr/>
        </p:nvSpPr>
        <p:spPr>
          <a:xfrm>
            <a:off x="10656605" y="0"/>
            <a:ext cx="152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094DE-A950-4ACD-BE4E-C1A5A4F2B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54" y="5872814"/>
            <a:ext cx="3137834" cy="8346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9BA58D-DC3C-404D-B4B4-4E45262F15BE}"/>
              </a:ext>
            </a:extLst>
          </p:cNvPr>
          <p:cNvSpPr/>
          <p:nvPr/>
        </p:nvSpPr>
        <p:spPr>
          <a:xfrm>
            <a:off x="1028045" y="0"/>
            <a:ext cx="4372897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2524D-493D-41C3-8B71-71EFBA3D0704}"/>
              </a:ext>
            </a:extLst>
          </p:cNvPr>
          <p:cNvSpPr txBox="1"/>
          <p:nvPr/>
        </p:nvSpPr>
        <p:spPr>
          <a:xfrm>
            <a:off x="1080893" y="1591233"/>
            <a:ext cx="4267200" cy="27084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INVENTORY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BENCHMARKING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SERVICE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Bahnschrift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Freeform 3886">
            <a:extLst>
              <a:ext uri="{FF2B5EF4-FFF2-40B4-BE49-F238E27FC236}">
                <a16:creationId xmlns:a16="http://schemas.microsoft.com/office/drawing/2014/main" id="{B8681D51-BAB9-40A6-8ECF-E304076A1467}"/>
              </a:ext>
            </a:extLst>
          </p:cNvPr>
          <p:cNvSpPr>
            <a:spLocks noEditPoints="1"/>
          </p:cNvSpPr>
          <p:nvPr/>
        </p:nvSpPr>
        <p:spPr bwMode="auto">
          <a:xfrm>
            <a:off x="11151258" y="1036831"/>
            <a:ext cx="557484" cy="554402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31">
            <a:extLst>
              <a:ext uri="{FF2B5EF4-FFF2-40B4-BE49-F238E27FC236}">
                <a16:creationId xmlns:a16="http://schemas.microsoft.com/office/drawing/2014/main" id="{9644418A-9E8D-411F-8DEA-25AAF3F15660}"/>
              </a:ext>
            </a:extLst>
          </p:cNvPr>
          <p:cNvSpPr>
            <a:spLocks noEditPoints="1"/>
          </p:cNvSpPr>
          <p:nvPr/>
        </p:nvSpPr>
        <p:spPr bwMode="auto">
          <a:xfrm>
            <a:off x="11247437" y="3897836"/>
            <a:ext cx="365126" cy="476250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0D2328-961D-47B3-876C-CE5B95FB71BF}"/>
              </a:ext>
            </a:extLst>
          </p:cNvPr>
          <p:cNvGrpSpPr/>
          <p:nvPr/>
        </p:nvGrpSpPr>
        <p:grpSpPr>
          <a:xfrm>
            <a:off x="11193187" y="5347544"/>
            <a:ext cx="473626" cy="473626"/>
            <a:chOff x="4319588" y="2492375"/>
            <a:chExt cx="287338" cy="287338"/>
          </a:xfrm>
          <a:solidFill>
            <a:schemeClr val="accent5"/>
          </a:solidFill>
        </p:grpSpPr>
        <p:sp>
          <p:nvSpPr>
            <p:cNvPr id="18" name="Freeform 372">
              <a:extLst>
                <a:ext uri="{FF2B5EF4-FFF2-40B4-BE49-F238E27FC236}">
                  <a16:creationId xmlns:a16="http://schemas.microsoft.com/office/drawing/2014/main" id="{C15563AD-8919-44C8-8A9E-5BD4E048C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73">
              <a:extLst>
                <a:ext uri="{FF2B5EF4-FFF2-40B4-BE49-F238E27FC236}">
                  <a16:creationId xmlns:a16="http://schemas.microsoft.com/office/drawing/2014/main" id="{30514082-6BE3-4C6C-AF3D-4DAEDDDDC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" descr="Cart, data, graph, information, pie, pie chart icon">
            <a:extLst>
              <a:ext uri="{FF2B5EF4-FFF2-40B4-BE49-F238E27FC236}">
                <a16:creationId xmlns:a16="http://schemas.microsoft.com/office/drawing/2014/main" id="{B22D1708-D97F-4C08-9423-ABE5BEDC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37" y="2258528"/>
            <a:ext cx="760574" cy="7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7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2DBC-D1BB-ED23-5DC2-3C62E49B2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A04EAB-374A-6495-F9B0-40AE28BFB9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8FCEAA-F11E-AB47-B2E6-220A21EF7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07F586-66C7-1A2D-96EB-94CD8875A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9F3A5C-BEC5-0888-2C9C-A62DBB083935}"/>
              </a:ext>
            </a:extLst>
          </p:cNvPr>
          <p:cNvSpPr/>
          <p:nvPr/>
        </p:nvSpPr>
        <p:spPr>
          <a:xfrm>
            <a:off x="533400" y="1524000"/>
            <a:ext cx="11658600" cy="4724400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E3750-8892-1B28-ACDF-695F8A9D7D50}"/>
              </a:ext>
            </a:extLst>
          </p:cNvPr>
          <p:cNvSpPr/>
          <p:nvPr/>
        </p:nvSpPr>
        <p:spPr>
          <a:xfrm>
            <a:off x="8285749" y="0"/>
            <a:ext cx="3372849" cy="6248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1A0A50-DA35-F21F-8555-81EB19BEA55F}"/>
              </a:ext>
            </a:extLst>
          </p:cNvPr>
          <p:cNvSpPr txBox="1">
            <a:spLocks/>
          </p:cNvSpPr>
          <p:nvPr/>
        </p:nvSpPr>
        <p:spPr>
          <a:xfrm>
            <a:off x="863124" y="2465126"/>
            <a:ext cx="7004393" cy="18281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Segoe UI" panose="020B0502040204020203" pitchFamily="34" charset="0"/>
              </a:rPr>
              <a:t>P4 Inventory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Segoe UI" panose="020B0502040204020203" pitchFamily="34" charset="0"/>
              </a:rPr>
              <a:t>BENCHMARKING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26B60B-B0A4-3170-4D5B-952B2473E522}"/>
              </a:ext>
            </a:extLst>
          </p:cNvPr>
          <p:cNvCxnSpPr>
            <a:cxnSpLocks/>
          </p:cNvCxnSpPr>
          <p:nvPr/>
        </p:nvCxnSpPr>
        <p:spPr>
          <a:xfrm>
            <a:off x="1935083" y="4641106"/>
            <a:ext cx="376987" cy="0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563A7B-068E-ABF0-F78E-3042A5BA4D21}"/>
              </a:ext>
            </a:extLst>
          </p:cNvPr>
          <p:cNvCxnSpPr>
            <a:cxnSpLocks/>
          </p:cNvCxnSpPr>
          <p:nvPr/>
        </p:nvCxnSpPr>
        <p:spPr>
          <a:xfrm>
            <a:off x="11658600" y="4641106"/>
            <a:ext cx="53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67FF70-E72A-5066-EE8B-AD158B3417B6}"/>
              </a:ext>
            </a:extLst>
          </p:cNvPr>
          <p:cNvCxnSpPr>
            <a:cxnSpLocks/>
          </p:cNvCxnSpPr>
          <p:nvPr/>
        </p:nvCxnSpPr>
        <p:spPr>
          <a:xfrm>
            <a:off x="2641228" y="4641106"/>
            <a:ext cx="56445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BB9CF26-0257-5AF8-CFBC-351C092197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054" y="3833161"/>
            <a:ext cx="1219652" cy="1222562"/>
          </a:xfrm>
          <a:prstGeom prst="rect">
            <a:avLst/>
          </a:prstGeom>
          <a:effectLst>
            <a:outerShdw blurRad="787400" dist="114300" dir="7980000" sx="119000" sy="119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3022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1011495" y="308041"/>
            <a:ext cx="7428796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TEAM OVERVIEW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The Analyst’ Desk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02960"/>
              </p:ext>
            </p:extLst>
          </p:nvPr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321034" y="397616"/>
            <a:ext cx="287430" cy="2874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790206" y="417901"/>
            <a:ext cx="31425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AVG SKU COUNT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334577" y="1157702"/>
            <a:ext cx="287430" cy="28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803749" y="1157702"/>
            <a:ext cx="2514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WEEKLY PURCHASE $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C4122A2-F763-49C2-8A08-316C6329CACC}"/>
              </a:ext>
            </a:extLst>
          </p:cNvPr>
          <p:cNvSpPr/>
          <p:nvPr/>
        </p:nvSpPr>
        <p:spPr>
          <a:xfrm flipH="1">
            <a:off x="8334577" y="787408"/>
            <a:ext cx="287430" cy="2874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21EB7-6FF8-4BAB-9EFF-A144486BBF73}"/>
              </a:ext>
            </a:extLst>
          </p:cNvPr>
          <p:cNvSpPr txBox="1"/>
          <p:nvPr/>
        </p:nvSpPr>
        <p:spPr>
          <a:xfrm>
            <a:off x="8791638" y="808012"/>
            <a:ext cx="28220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# SUPPLIERS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B99CE-87C5-4742-8174-92D68B4D6328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47195-9BA8-4834-B996-A44869A74D4F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06236-3A8D-42DC-B055-FD693A7066F2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001A62-1ADF-41FE-A6D2-4A7B0B760E6B}"/>
              </a:ext>
            </a:extLst>
          </p:cNvPr>
          <p:cNvSpPr/>
          <p:nvPr/>
        </p:nvSpPr>
        <p:spPr>
          <a:xfrm flipH="1">
            <a:off x="8334577" y="1534698"/>
            <a:ext cx="287430" cy="287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5955B-F997-4C38-93C0-530EDAC9CDD8}"/>
              </a:ext>
            </a:extLst>
          </p:cNvPr>
          <p:cNvSpPr txBox="1"/>
          <p:nvPr/>
        </p:nvSpPr>
        <p:spPr>
          <a:xfrm>
            <a:off x="8803749" y="1555302"/>
            <a:ext cx="2514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WEEKLY # of POs</a:t>
            </a:r>
          </a:p>
        </p:txBody>
      </p:sp>
    </p:spTree>
    <p:extLst>
      <p:ext uri="{BB962C8B-B14F-4D97-AF65-F5344CB8AC3E}">
        <p14:creationId xmlns:p14="http://schemas.microsoft.com/office/powerpoint/2010/main" val="312093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1011495" y="308041"/>
            <a:ext cx="7428796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TEAM OVERVIEW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Team Structure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261211" y="397616"/>
            <a:ext cx="287430" cy="2874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730383" y="417901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TOTAL TEAM SIZE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274754" y="1157702"/>
            <a:ext cx="287430" cy="28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743926" y="1157702"/>
            <a:ext cx="32800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# of LEADERS / CHAMPIONS / MGRs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C4122A2-F763-49C2-8A08-316C6329CACC}"/>
              </a:ext>
            </a:extLst>
          </p:cNvPr>
          <p:cNvSpPr/>
          <p:nvPr/>
        </p:nvSpPr>
        <p:spPr>
          <a:xfrm flipH="1">
            <a:off x="8274754" y="787408"/>
            <a:ext cx="287430" cy="2874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21EB7-6FF8-4BAB-9EFF-A144486BBF73}"/>
              </a:ext>
            </a:extLst>
          </p:cNvPr>
          <p:cNvSpPr txBox="1"/>
          <p:nvPr/>
        </p:nvSpPr>
        <p:spPr>
          <a:xfrm>
            <a:off x="8731815" y="808012"/>
            <a:ext cx="28220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# of ANALYSTS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511BD-4857-4CC0-9F14-8178AF3710B1}"/>
              </a:ext>
            </a:extLst>
          </p:cNvPr>
          <p:cNvSpPr/>
          <p:nvPr/>
        </p:nvSpPr>
        <p:spPr>
          <a:xfrm>
            <a:off x="2845750" y="542657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B99CE-87C5-4742-8174-92D68B4D6328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47195-9BA8-4834-B996-A44869A74D4F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06236-3A8D-42DC-B055-FD693A7066F2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001A62-1ADF-41FE-A6D2-4A7B0B760E6B}"/>
              </a:ext>
            </a:extLst>
          </p:cNvPr>
          <p:cNvSpPr/>
          <p:nvPr/>
        </p:nvSpPr>
        <p:spPr>
          <a:xfrm flipH="1">
            <a:off x="8274754" y="1534698"/>
            <a:ext cx="287430" cy="287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5955B-F997-4C38-93C0-530EDAC9CDD8}"/>
              </a:ext>
            </a:extLst>
          </p:cNvPr>
          <p:cNvSpPr txBox="1"/>
          <p:nvPr/>
        </p:nvSpPr>
        <p:spPr>
          <a:xfrm>
            <a:off x="8743926" y="1555302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# SUPPORT PLAYERS</a:t>
            </a:r>
          </a:p>
        </p:txBody>
      </p:sp>
    </p:spTree>
    <p:extLst>
      <p:ext uri="{BB962C8B-B14F-4D97-AF65-F5344CB8AC3E}">
        <p14:creationId xmlns:p14="http://schemas.microsoft.com/office/powerpoint/2010/main" val="251320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1011495" y="308041"/>
            <a:ext cx="7428796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TEAM OVERVIEW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Analysts’ Time Investment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261211" y="397616"/>
            <a:ext cx="287430" cy="2874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730383" y="417901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BUILDING / PLACING ORDERS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274754" y="1157702"/>
            <a:ext cx="287430" cy="28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743926" y="1157702"/>
            <a:ext cx="32800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RESPONDING TO REQUESTS/NEEDS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C4122A2-F763-49C2-8A08-316C6329CACC}"/>
              </a:ext>
            </a:extLst>
          </p:cNvPr>
          <p:cNvSpPr/>
          <p:nvPr/>
        </p:nvSpPr>
        <p:spPr>
          <a:xfrm flipH="1">
            <a:off x="8274754" y="787408"/>
            <a:ext cx="287430" cy="2874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21EB7-6FF8-4BAB-9EFF-A144486BBF73}"/>
              </a:ext>
            </a:extLst>
          </p:cNvPr>
          <p:cNvSpPr txBox="1"/>
          <p:nvPr/>
        </p:nvSpPr>
        <p:spPr>
          <a:xfrm>
            <a:off x="8731815" y="808012"/>
            <a:ext cx="3141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FINE-TUNING SYSTEM SETTINGS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511BD-4857-4CC0-9F14-8178AF3710B1}"/>
              </a:ext>
            </a:extLst>
          </p:cNvPr>
          <p:cNvSpPr/>
          <p:nvPr/>
        </p:nvSpPr>
        <p:spPr>
          <a:xfrm>
            <a:off x="2845750" y="542657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B99CE-87C5-4742-8174-92D68B4D6328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47195-9BA8-4834-B996-A44869A74D4F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06236-3A8D-42DC-B055-FD693A7066F2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001A62-1ADF-41FE-A6D2-4A7B0B760E6B}"/>
              </a:ext>
            </a:extLst>
          </p:cNvPr>
          <p:cNvSpPr/>
          <p:nvPr/>
        </p:nvSpPr>
        <p:spPr>
          <a:xfrm flipH="1">
            <a:off x="8274754" y="1534698"/>
            <a:ext cx="287430" cy="287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5955B-F997-4C38-93C0-530EDAC9CDD8}"/>
              </a:ext>
            </a:extLst>
          </p:cNvPr>
          <p:cNvSpPr txBox="1"/>
          <p:nvPr/>
        </p:nvSpPr>
        <p:spPr>
          <a:xfrm>
            <a:off x="8743926" y="1555302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203234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2A073-2E64-4525-A8A1-0172760C1973}"/>
              </a:ext>
            </a:extLst>
          </p:cNvPr>
          <p:cNvSpPr/>
          <p:nvPr/>
        </p:nvSpPr>
        <p:spPr>
          <a:xfrm>
            <a:off x="0" y="1905712"/>
            <a:ext cx="12103694" cy="380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0E2-CC0D-499F-9749-4EA83170CC35}"/>
              </a:ext>
            </a:extLst>
          </p:cNvPr>
          <p:cNvSpPr txBox="1"/>
          <p:nvPr/>
        </p:nvSpPr>
        <p:spPr>
          <a:xfrm>
            <a:off x="1011495" y="308041"/>
            <a:ext cx="7428796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TEAM OVERVIEW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Source of Talent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/>
        </p:nvGraphicFramePr>
        <p:xfrm>
          <a:off x="88306" y="2040966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9B8CEC-F69E-4D64-98CF-8450FC7EBD5C}"/>
              </a:ext>
            </a:extLst>
          </p:cNvPr>
          <p:cNvSpPr/>
          <p:nvPr/>
        </p:nvSpPr>
        <p:spPr>
          <a:xfrm flipH="1">
            <a:off x="8261211" y="397616"/>
            <a:ext cx="287430" cy="2874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A8FF45-3B64-42A3-BA6E-75DEDCB0DE0C}"/>
              </a:ext>
            </a:extLst>
          </p:cNvPr>
          <p:cNvSpPr txBox="1"/>
          <p:nvPr/>
        </p:nvSpPr>
        <p:spPr>
          <a:xfrm>
            <a:off x="8730383" y="417901"/>
            <a:ext cx="314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INTERNAL TRANSFER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EB1968-BB5A-42F9-9703-6D5DEF87D625}"/>
              </a:ext>
            </a:extLst>
          </p:cNvPr>
          <p:cNvSpPr/>
          <p:nvPr/>
        </p:nvSpPr>
        <p:spPr>
          <a:xfrm flipH="1">
            <a:off x="8274754" y="1157702"/>
            <a:ext cx="287430" cy="28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E4B47-C0F6-4C18-8BB2-6ADF9C9B7502}"/>
              </a:ext>
            </a:extLst>
          </p:cNvPr>
          <p:cNvSpPr txBox="1"/>
          <p:nvPr/>
        </p:nvSpPr>
        <p:spPr>
          <a:xfrm>
            <a:off x="8743926" y="1157702"/>
            <a:ext cx="32800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INDUSTRY INV EXPERIENCE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C4122A2-F763-49C2-8A08-316C6329CACC}"/>
              </a:ext>
            </a:extLst>
          </p:cNvPr>
          <p:cNvSpPr/>
          <p:nvPr/>
        </p:nvSpPr>
        <p:spPr>
          <a:xfrm flipH="1">
            <a:off x="8274754" y="787408"/>
            <a:ext cx="287430" cy="2874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21EB7-6FF8-4BAB-9EFF-A144486BBF73}"/>
              </a:ext>
            </a:extLst>
          </p:cNvPr>
          <p:cNvSpPr txBox="1"/>
          <p:nvPr/>
        </p:nvSpPr>
        <p:spPr>
          <a:xfrm>
            <a:off x="8731815" y="808012"/>
            <a:ext cx="3141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RECENT COLLEGE GRADUATES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511BD-4857-4CC0-9F14-8178AF3710B1}"/>
              </a:ext>
            </a:extLst>
          </p:cNvPr>
          <p:cNvSpPr/>
          <p:nvPr/>
        </p:nvSpPr>
        <p:spPr>
          <a:xfrm>
            <a:off x="2845750" y="5426579"/>
            <a:ext cx="940037" cy="1998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B99CE-87C5-4742-8174-92D68B4D6328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47195-9BA8-4834-B996-A44869A74D4F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06236-3A8D-42DC-B055-FD693A7066F2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BENCHMARK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001A62-1ADF-41FE-A6D2-4A7B0B760E6B}"/>
              </a:ext>
            </a:extLst>
          </p:cNvPr>
          <p:cNvSpPr/>
          <p:nvPr/>
        </p:nvSpPr>
        <p:spPr>
          <a:xfrm flipH="1">
            <a:off x="8274754" y="1534698"/>
            <a:ext cx="287430" cy="287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5955B-F997-4C38-93C0-530EDAC9CDD8}"/>
              </a:ext>
            </a:extLst>
          </p:cNvPr>
          <p:cNvSpPr txBox="1"/>
          <p:nvPr/>
        </p:nvSpPr>
        <p:spPr>
          <a:xfrm>
            <a:off x="8743926" y="1555302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OUT OF INDUSTRY EXP</a:t>
            </a:r>
          </a:p>
        </p:txBody>
      </p:sp>
    </p:spTree>
    <p:extLst>
      <p:ext uri="{BB962C8B-B14F-4D97-AF65-F5344CB8AC3E}">
        <p14:creationId xmlns:p14="http://schemas.microsoft.com/office/powerpoint/2010/main" val="317330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5743"/>
            <a:ext cx="10554056" cy="4586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1E917-7666-4006-A5F2-1CF1AD5A3080}"/>
              </a:ext>
            </a:extLst>
          </p:cNvPr>
          <p:cNvSpPr/>
          <p:nvPr/>
        </p:nvSpPr>
        <p:spPr>
          <a:xfrm>
            <a:off x="1061666" y="0"/>
            <a:ext cx="4267200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1060764" y="1136564"/>
            <a:ext cx="426720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CF56B-A322-4274-B025-6BFE8AD005D9}"/>
              </a:ext>
            </a:extLst>
          </p:cNvPr>
          <p:cNvSpPr txBox="1"/>
          <p:nvPr/>
        </p:nvSpPr>
        <p:spPr>
          <a:xfrm>
            <a:off x="1060764" y="3006218"/>
            <a:ext cx="4267200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cs typeface="Segoe UI Semibold" panose="020B0702040204020203" pitchFamily="34" charset="0"/>
              </a:rPr>
              <a:t>Key Values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cs typeface="Segoe UI Semibold" panose="020B0702040204020203" pitchFamily="34" charset="0"/>
              </a:rPr>
              <a:t>&amp; Benchmark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A605D-3BCE-4450-A7C0-743867BE09FD}"/>
              </a:ext>
            </a:extLst>
          </p:cNvPr>
          <p:cNvSpPr txBox="1"/>
          <p:nvPr/>
        </p:nvSpPr>
        <p:spPr>
          <a:xfrm>
            <a:off x="-1" y="106207"/>
            <a:ext cx="106076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651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448197"/>
            <a:ext cx="10013044" cy="1812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11267076" y="6448197"/>
            <a:ext cx="924923" cy="181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4D9C660-107C-4AC7-916B-10D838F43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150128"/>
              </p:ext>
            </p:extLst>
          </p:nvPr>
        </p:nvGraphicFramePr>
        <p:xfrm>
          <a:off x="278808" y="2133969"/>
          <a:ext cx="11764711" cy="35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6D71225-67D9-4D2D-8C1D-3121678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" y="5866267"/>
            <a:ext cx="830596" cy="855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25893A-5D1E-4151-9026-81CDA7737062}"/>
              </a:ext>
            </a:extLst>
          </p:cNvPr>
          <p:cNvSpPr/>
          <p:nvPr/>
        </p:nvSpPr>
        <p:spPr>
          <a:xfrm>
            <a:off x="338984" y="0"/>
            <a:ext cx="1207805" cy="157758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5456E-1377-4768-ABCE-10F1CC2EE3BD}"/>
              </a:ext>
            </a:extLst>
          </p:cNvPr>
          <p:cNvSpPr txBox="1"/>
          <p:nvPr/>
        </p:nvSpPr>
        <p:spPr>
          <a:xfrm>
            <a:off x="18815" y="86259"/>
            <a:ext cx="184814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A71D2-9DF2-4CC8-8A5A-8A5B4D9EB353}"/>
              </a:ext>
            </a:extLst>
          </p:cNvPr>
          <p:cNvSpPr txBox="1"/>
          <p:nvPr/>
        </p:nvSpPr>
        <p:spPr>
          <a:xfrm>
            <a:off x="180898" y="1313272"/>
            <a:ext cx="152826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BB7C53-3A96-4A77-988F-3CC20E7D6D54}"/>
              </a:ext>
            </a:extLst>
          </p:cNvPr>
          <p:cNvSpPr/>
          <p:nvPr/>
        </p:nvSpPr>
        <p:spPr>
          <a:xfrm flipH="1">
            <a:off x="8261211" y="163956"/>
            <a:ext cx="287430" cy="2874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DDCD6-44D1-49A8-BD7C-5227345396B1}"/>
              </a:ext>
            </a:extLst>
          </p:cNvPr>
          <p:cNvSpPr txBox="1"/>
          <p:nvPr/>
        </p:nvSpPr>
        <p:spPr>
          <a:xfrm>
            <a:off x="8730382" y="184241"/>
            <a:ext cx="31425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 WEIGHTED AVG SERV GOAL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248A03-34ED-4D94-9BBB-20F2F812EA6E}"/>
              </a:ext>
            </a:extLst>
          </p:cNvPr>
          <p:cNvSpPr/>
          <p:nvPr/>
        </p:nvSpPr>
        <p:spPr>
          <a:xfrm flipH="1">
            <a:off x="8273322" y="597733"/>
            <a:ext cx="287430" cy="2874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269C-952A-4E68-8139-EECA4455D254}"/>
              </a:ext>
            </a:extLst>
          </p:cNvPr>
          <p:cNvSpPr txBox="1"/>
          <p:nvPr/>
        </p:nvSpPr>
        <p:spPr>
          <a:xfrm>
            <a:off x="8730383" y="618337"/>
            <a:ext cx="32308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WEIGHTED AVG SERV GOAL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6CBC81-5B9B-4A20-B5E4-4C643E898973}"/>
              </a:ext>
            </a:extLst>
          </p:cNvPr>
          <p:cNvSpPr/>
          <p:nvPr/>
        </p:nvSpPr>
        <p:spPr>
          <a:xfrm flipH="1">
            <a:off x="8273322" y="1060300"/>
            <a:ext cx="287430" cy="2874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51C33-6693-4C90-8CBE-328DC1606583}"/>
              </a:ext>
            </a:extLst>
          </p:cNvPr>
          <p:cNvSpPr txBox="1"/>
          <p:nvPr/>
        </p:nvSpPr>
        <p:spPr>
          <a:xfrm>
            <a:off x="8730383" y="1080904"/>
            <a:ext cx="2891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ITEMS SLG &gt; 99%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065D6A-6CBE-4512-829A-17BA295938BA}"/>
              </a:ext>
            </a:extLst>
          </p:cNvPr>
          <p:cNvSpPr/>
          <p:nvPr/>
        </p:nvSpPr>
        <p:spPr>
          <a:xfrm flipH="1">
            <a:off x="8273322" y="1502785"/>
            <a:ext cx="287430" cy="28743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781659-89C9-4F2F-BF4E-406433153F98}"/>
              </a:ext>
            </a:extLst>
          </p:cNvPr>
          <p:cNvSpPr txBox="1"/>
          <p:nvPr/>
        </p:nvSpPr>
        <p:spPr>
          <a:xfrm>
            <a:off x="8730383" y="1523389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ITEMS SLG &lt; 95%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CDF85B-4058-46B5-B0A3-7EAF4C4C70E5}"/>
              </a:ext>
            </a:extLst>
          </p:cNvPr>
          <p:cNvSpPr txBox="1"/>
          <p:nvPr/>
        </p:nvSpPr>
        <p:spPr>
          <a:xfrm>
            <a:off x="1716420" y="522988"/>
            <a:ext cx="6134631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SERVICE LEVEL GOAL</a:t>
            </a:r>
          </a:p>
        </p:txBody>
      </p:sp>
    </p:spTree>
    <p:extLst>
      <p:ext uri="{BB962C8B-B14F-4D97-AF65-F5344CB8AC3E}">
        <p14:creationId xmlns:p14="http://schemas.microsoft.com/office/powerpoint/2010/main" val="119281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B24B26-F498-479A-9712-3BC2414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135743"/>
            <a:ext cx="10784793" cy="4586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01E917-7666-4006-A5F2-1CF1AD5A3080}"/>
              </a:ext>
            </a:extLst>
          </p:cNvPr>
          <p:cNvSpPr/>
          <p:nvPr/>
        </p:nvSpPr>
        <p:spPr>
          <a:xfrm>
            <a:off x="1061666" y="0"/>
            <a:ext cx="4267200" cy="57222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1060764" y="1055317"/>
            <a:ext cx="4267200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CF56B-A322-4274-B025-6BFE8AD005D9}"/>
              </a:ext>
            </a:extLst>
          </p:cNvPr>
          <p:cNvSpPr txBox="1"/>
          <p:nvPr/>
        </p:nvSpPr>
        <p:spPr>
          <a:xfrm>
            <a:off x="1060764" y="3006218"/>
            <a:ext cx="4267200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cs typeface="Segoe UI Semibold" panose="020B0702040204020203" pitchFamily="34" charset="0"/>
              </a:rPr>
              <a:t>Key Values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cs typeface="Segoe UI Semibold" panose="020B0702040204020203" pitchFamily="34" charset="0"/>
              </a:rPr>
              <a:t>&amp; Benchmark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492C3-EEBF-4178-BFFD-446E9F674EF2}"/>
              </a:ext>
            </a:extLst>
          </p:cNvPr>
          <p:cNvSpPr txBox="1"/>
          <p:nvPr/>
        </p:nvSpPr>
        <p:spPr>
          <a:xfrm>
            <a:off x="-1" y="106207"/>
            <a:ext cx="106076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Bahnschrift" panose="020B05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0699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9FA"/>
      </a:accent1>
      <a:accent2>
        <a:srgbClr val="0E65B4"/>
      </a:accent2>
      <a:accent3>
        <a:srgbClr val="33B2C1"/>
      </a:accent3>
      <a:accent4>
        <a:srgbClr val="4EA9FA"/>
      </a:accent4>
      <a:accent5>
        <a:srgbClr val="0E65B4"/>
      </a:accent5>
      <a:accent6>
        <a:srgbClr val="33B2C1"/>
      </a:accent6>
      <a:hlink>
        <a:srgbClr val="C00000"/>
      </a:hlink>
      <a:folHlink>
        <a:srgbClr val="0563C1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75147</TotalTime>
  <Words>621</Words>
  <Application>Microsoft Office PowerPoint</Application>
  <PresentationFormat>Widescreen</PresentationFormat>
  <Paragraphs>281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Bahnschrift</vt:lpstr>
      <vt:lpstr>Bahnschrift Condensed</vt:lpstr>
      <vt:lpstr>Calibri</vt:lpstr>
      <vt:lpstr>Calibri Light</vt:lpstr>
      <vt:lpstr>Century Gothic</vt:lpstr>
      <vt:lpstr>Segoe UI</vt:lpstr>
      <vt:lpstr>Segoe UI Light</vt:lpstr>
      <vt:lpstr>2_Office Theme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Dan Craddock</cp:lastModifiedBy>
  <cp:revision>303</cp:revision>
  <dcterms:created xsi:type="dcterms:W3CDTF">2018-04-20T06:02:31Z</dcterms:created>
  <dcterms:modified xsi:type="dcterms:W3CDTF">2024-12-12T19:04:15Z</dcterms:modified>
</cp:coreProperties>
</file>