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44" r:id="rId2"/>
    <p:sldId id="335" r:id="rId3"/>
    <p:sldId id="350" r:id="rId4"/>
    <p:sldId id="336" r:id="rId5"/>
    <p:sldId id="337" r:id="rId6"/>
    <p:sldId id="351" r:id="rId7"/>
    <p:sldId id="352" r:id="rId8"/>
    <p:sldId id="338" r:id="rId9"/>
    <p:sldId id="353" r:id="rId10"/>
    <p:sldId id="339" r:id="rId11"/>
    <p:sldId id="340" r:id="rId12"/>
    <p:sldId id="355" r:id="rId13"/>
    <p:sldId id="341" r:id="rId14"/>
    <p:sldId id="354" r:id="rId15"/>
    <p:sldId id="349" r:id="rId16"/>
    <p:sldId id="257" r:id="rId17"/>
    <p:sldId id="863" r:id="rId18"/>
    <p:sldId id="86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3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pos="7560" userDrawn="1">
          <p15:clr>
            <a:srgbClr val="A4A3A4"/>
          </p15:clr>
        </p15:guide>
        <p15:guide id="5" pos="1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CC6600"/>
    <a:srgbClr val="00CC66"/>
    <a:srgbClr val="009900"/>
    <a:srgbClr val="9933FF"/>
    <a:srgbClr val="FFCCCC"/>
    <a:srgbClr val="FFFFCC"/>
    <a:srgbClr val="00CC00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3396" autoAdjust="0"/>
    <p:restoredTop sz="94660"/>
  </p:normalViewPr>
  <p:slideViewPr>
    <p:cSldViewPr snapToGrid="0" showGuides="1">
      <p:cViewPr>
        <p:scale>
          <a:sx n="95" d="100"/>
          <a:sy n="95" d="100"/>
        </p:scale>
        <p:origin x="1854" y="468"/>
      </p:cViewPr>
      <p:guideLst>
        <p:guide orient="horz" pos="4032"/>
        <p:guide pos="3840"/>
        <p:guide orient="horz" pos="648"/>
        <p:guide pos="7560"/>
        <p:guide pos="14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80" d="100"/>
        <a:sy n="180" d="100"/>
      </p:scale>
      <p:origin x="0" y="-67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02809D-9628-4860-AEF4-B62206688C36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9E0AD6-AE0D-47BC-B28C-EBEFF34F3C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725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191275-52DA-6741-B442-78123ABC944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013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62DCA-0379-43B6-A864-F6C5C4F9D0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3E1EE2-F861-47CA-BA28-35C22E492C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9A655-64D0-47F9-8317-D52DE29AED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AB9BE-E82E-4381-A46E-97E3FD27CE4D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DE9ACC-9EF4-43BD-BBE2-00553CD0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6B33F-F00C-441E-AE12-D029DAEF4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B912B-A057-4577-A722-02FC9AD7D3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115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14247-533A-4CDC-BCB2-FBBBB23EF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783BCA-E29B-43B1-A3EF-F5B30AFDBB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89E6A-0EA1-4474-8671-B642B4BF16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AB9BE-E82E-4381-A46E-97E3FD27CE4D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0B6340-B24A-40BD-A17A-C2C2AD1F9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751813-C391-4404-A249-6BDB52104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B912B-A057-4577-A722-02FC9AD7D3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90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2C6831-F810-4517-988E-305083F48E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F5F41C-65A4-4480-B856-504428118C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FB8E9-B64B-401A-8BC4-7D26EBDE08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AB9BE-E82E-4381-A46E-97E3FD27CE4D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8A006-221A-4DA1-9387-63C0FB2B5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FE6AF-3D7B-4579-9D5D-EF87F65A8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B912B-A057-4577-A722-02FC9AD7D3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338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B9573-93A2-4C0A-83A5-DB9016E05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14816-5E9E-4EBD-B44F-1895D9DAD9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967AF-93E1-4CBE-9D44-5135B0756F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AB9BE-E82E-4381-A46E-97E3FD27CE4D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0B5625-5009-45E9-B0E3-4D6AE47C8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5219F-F068-4A32-A5A2-3329E6455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B912B-A057-4577-A722-02FC9AD7D3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542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AD872-2CA8-4BFB-800D-A66470778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01744C-563D-46C9-8E0F-9425B187A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68AD3-259B-4B31-B046-E9B77845CF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AB9BE-E82E-4381-A46E-97E3FD27CE4D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74B9C-DC11-4888-9C87-64EB9E717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83F2A-A85E-41D4-85C5-C7905A41F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B912B-A057-4577-A722-02FC9AD7D3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451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49220-EDD3-4EC8-AC79-E4CAC9747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A6ADC-926B-4D07-80F2-9B35EB3D7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7F80ED-471A-4397-90EF-DB403AF2F4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13492D-779F-41D5-93D2-A98D5A6CA5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AB9BE-E82E-4381-A46E-97E3FD27CE4D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BFDC71-0D1C-458B-8A23-41955A47D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2746CE-ADE1-432F-97AB-675E8E491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B912B-A057-4577-A722-02FC9AD7D3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122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BB397-012D-4804-8EEA-FDA952A3B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52FA10-E0BD-44D0-9FCE-FA2CF9305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8EE7FD-F1C1-4212-AA97-CE971676CE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2DB20A-10C2-4CB0-A997-9D5235EB4E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316EEF-DAD7-4263-9D4C-391B7C48B1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11CADF-FD3D-4947-9239-24837CB841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AB9BE-E82E-4381-A46E-97E3FD27CE4D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0964FA-91E4-4CE5-B46A-FA994D485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254352-F8F6-4CA1-A0BA-52837CE3F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B912B-A057-4577-A722-02FC9AD7D3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528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E81E1-6AB2-402E-819F-62EC700DE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239605-0165-4CB8-831F-86B8055BE2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AB9BE-E82E-4381-A46E-97E3FD27CE4D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78BCEA-1D2F-4945-A31A-CAC5F2F8A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CBDDB7-5DF6-471D-AEF8-EC76DF8CF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B912B-A057-4577-A722-02FC9AD7D3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383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E8644C-3E84-4A06-8416-955175CF4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AB9BE-E82E-4381-A46E-97E3FD27CE4D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F83580-5CE1-4014-B32D-F6FFCC906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AF76CE-CFCB-46C1-AB01-B40356052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B912B-A057-4577-A722-02FC9AD7D3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73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147F2-F8D2-46CB-AAD8-E11665A97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DF084-0222-479B-A901-D722BAA0B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AA15A-DB42-4399-823E-423910C10A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1A3D8F-1D45-46C4-B422-05E334103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AB9BE-E82E-4381-A46E-97E3FD27CE4D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15FA0-7E43-419E-BB80-AFD70A936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36D5B3-B724-427D-9CF4-0337243DC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B912B-A057-4577-A722-02FC9AD7D3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95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7ABBE-B1B6-4309-9769-4161E65D1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799590-498E-4ADD-B687-AA080FA8C3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C4A7A-4EEF-4974-B4FB-8082D8008B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B3279D-9750-4891-B30F-48DF4F322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AB9BE-E82E-4381-A46E-97E3FD27CE4D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E2A7CC-CB6D-4DDD-9096-F807E45E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D6E30-AB29-426B-9705-C98B99505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B912B-A057-4577-A722-02FC9AD7D3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364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DB1F55-A466-42C7-9ABD-ECD986F88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BF859-57E7-4684-A05C-B4D7C3520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53E5F7-76A1-4CEA-B622-A8FC2344E8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B912B-A057-4577-A722-02FC9AD7D3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594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4.png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7.jpg"/><Relationship Id="rId7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3" Type="http://schemas.openxmlformats.org/officeDocument/2006/relationships/image" Target="../media/image29.png"/><Relationship Id="rId21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29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32" Type="http://schemas.openxmlformats.org/officeDocument/2006/relationships/image" Target="../media/image58.sv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28" Type="http://schemas.openxmlformats.org/officeDocument/2006/relationships/image" Target="../media/image54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31" Type="http://schemas.openxmlformats.org/officeDocument/2006/relationships/image" Target="../media/image57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Relationship Id="rId27" Type="http://schemas.openxmlformats.org/officeDocument/2006/relationships/image" Target="../media/image53.png"/><Relationship Id="rId30" Type="http://schemas.openxmlformats.org/officeDocument/2006/relationships/image" Target="../media/image5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4.wdp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370C29A-6944-4423-8916-B08110EB8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09F76C1-A4F1-4404-84AC-BD06AE5DAB79}"/>
              </a:ext>
            </a:extLst>
          </p:cNvPr>
          <p:cNvGrpSpPr/>
          <p:nvPr/>
        </p:nvGrpSpPr>
        <p:grpSpPr>
          <a:xfrm>
            <a:off x="-16329" y="3685032"/>
            <a:ext cx="12224658" cy="3172967"/>
            <a:chOff x="0" y="2143125"/>
            <a:chExt cx="12192000" cy="4714875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CC0EFE1-74AB-42E3-A455-D07076C1B31E}"/>
                </a:ext>
              </a:extLst>
            </p:cNvPr>
            <p:cNvSpPr/>
            <p:nvPr/>
          </p:nvSpPr>
          <p:spPr>
            <a:xfrm>
              <a:off x="6096000" y="2143125"/>
              <a:ext cx="6096000" cy="4714875"/>
            </a:xfrm>
            <a:custGeom>
              <a:avLst/>
              <a:gdLst>
                <a:gd name="connsiteX0" fmla="*/ 0 w 6096000"/>
                <a:gd name="connsiteY0" fmla="*/ 0 h 4714875"/>
                <a:gd name="connsiteX1" fmla="*/ 6096000 w 6096000"/>
                <a:gd name="connsiteY1" fmla="*/ 1285875 h 4714875"/>
                <a:gd name="connsiteX2" fmla="*/ 6096000 w 6096000"/>
                <a:gd name="connsiteY2" fmla="*/ 4714875 h 4714875"/>
                <a:gd name="connsiteX3" fmla="*/ 0 w 6096000"/>
                <a:gd name="connsiteY3" fmla="*/ 4714875 h 4714875"/>
                <a:gd name="connsiteX4" fmla="*/ 0 w 6096000"/>
                <a:gd name="connsiteY4" fmla="*/ 1285875 h 471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6000" h="4714875">
                  <a:moveTo>
                    <a:pt x="0" y="0"/>
                  </a:moveTo>
                  <a:lnTo>
                    <a:pt x="6096000" y="1285875"/>
                  </a:lnTo>
                  <a:lnTo>
                    <a:pt x="6096000" y="4714875"/>
                  </a:lnTo>
                  <a:lnTo>
                    <a:pt x="0" y="4714875"/>
                  </a:lnTo>
                  <a:lnTo>
                    <a:pt x="0" y="1285875"/>
                  </a:lnTo>
                  <a:close/>
                </a:path>
              </a:pathLst>
            </a:cu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3E06050-E28A-45AF-87C2-1C3F627D1BD7}"/>
                </a:ext>
              </a:extLst>
            </p:cNvPr>
            <p:cNvSpPr/>
            <p:nvPr/>
          </p:nvSpPr>
          <p:spPr>
            <a:xfrm flipH="1">
              <a:off x="0" y="2143125"/>
              <a:ext cx="6096000" cy="4714875"/>
            </a:xfrm>
            <a:custGeom>
              <a:avLst/>
              <a:gdLst>
                <a:gd name="connsiteX0" fmla="*/ 0 w 6096000"/>
                <a:gd name="connsiteY0" fmla="*/ 0 h 4714875"/>
                <a:gd name="connsiteX1" fmla="*/ 6096000 w 6096000"/>
                <a:gd name="connsiteY1" fmla="*/ 1285875 h 4714875"/>
                <a:gd name="connsiteX2" fmla="*/ 6096000 w 6096000"/>
                <a:gd name="connsiteY2" fmla="*/ 4714875 h 4714875"/>
                <a:gd name="connsiteX3" fmla="*/ 0 w 6096000"/>
                <a:gd name="connsiteY3" fmla="*/ 4714875 h 4714875"/>
                <a:gd name="connsiteX4" fmla="*/ 0 w 6096000"/>
                <a:gd name="connsiteY4" fmla="*/ 1285875 h 471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6000" h="4714875">
                  <a:moveTo>
                    <a:pt x="0" y="0"/>
                  </a:moveTo>
                  <a:lnTo>
                    <a:pt x="6096000" y="1285875"/>
                  </a:lnTo>
                  <a:lnTo>
                    <a:pt x="6096000" y="4714875"/>
                  </a:lnTo>
                  <a:lnTo>
                    <a:pt x="0" y="4714875"/>
                  </a:lnTo>
                  <a:lnTo>
                    <a:pt x="0" y="1285875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D41BAE9-A529-41A0-92D4-758124341160}"/>
              </a:ext>
            </a:extLst>
          </p:cNvPr>
          <p:cNvSpPr txBox="1"/>
          <p:nvPr/>
        </p:nvSpPr>
        <p:spPr>
          <a:xfrm>
            <a:off x="-16330" y="4862049"/>
            <a:ext cx="12208328" cy="101566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rPr>
              <a:t>INVENTORY FINANCIALS</a:t>
            </a:r>
            <a:endParaRPr lang="en-US" sz="6600" dirty="0">
              <a:solidFill>
                <a:schemeClr val="bg1"/>
              </a:solidFill>
              <a:latin typeface="+mj-lt"/>
              <a:cs typeface="Segoe UI Semibold" panose="020B0702040204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FA6015-3CAB-4FE5-A72A-27D2E7BF5BF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263" y="3429000"/>
            <a:ext cx="1143143" cy="11770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80C7A6-6D5E-4E42-897B-F245FE43DC74}"/>
              </a:ext>
            </a:extLst>
          </p:cNvPr>
          <p:cNvSpPr txBox="1"/>
          <p:nvPr/>
        </p:nvSpPr>
        <p:spPr>
          <a:xfrm>
            <a:off x="-8166" y="5752302"/>
            <a:ext cx="121920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dirty="0">
                <a:solidFill>
                  <a:schemeClr val="bg1">
                    <a:lumMod val="85000"/>
                  </a:schemeClr>
                </a:solidFill>
                <a:effectLst/>
              </a:rPr>
              <a:t>The </a:t>
            </a:r>
            <a:r>
              <a:rPr lang="en-US" sz="4000" b="1" dirty="0">
                <a:solidFill>
                  <a:schemeClr val="bg1"/>
                </a:solidFill>
                <a:effectLst/>
              </a:rPr>
              <a:t>10 Key Values</a:t>
            </a:r>
            <a:r>
              <a:rPr lang="en-US" sz="4000" dirty="0">
                <a:solidFill>
                  <a:schemeClr val="bg1"/>
                </a:solidFill>
                <a:effectLst/>
              </a:rPr>
              <a:t> </a:t>
            </a:r>
            <a:r>
              <a:rPr lang="en-US" sz="4000" dirty="0">
                <a:solidFill>
                  <a:schemeClr val="bg1">
                    <a:lumMod val="85000"/>
                  </a:schemeClr>
                </a:solidFill>
                <a:effectLst/>
              </a:rPr>
              <a:t>Executives </a:t>
            </a:r>
            <a:r>
              <a:rPr lang="en-US" sz="4000" dirty="0">
                <a:solidFill>
                  <a:schemeClr val="bg1">
                    <a:lumMod val="85000"/>
                  </a:schemeClr>
                </a:solidFill>
              </a:rPr>
              <a:t>M</a:t>
            </a:r>
            <a:r>
              <a:rPr lang="en-US" sz="4000" dirty="0">
                <a:solidFill>
                  <a:schemeClr val="bg1">
                    <a:lumMod val="85000"/>
                  </a:schemeClr>
                </a:solidFill>
                <a:effectLst/>
              </a:rPr>
              <a:t>ust </a:t>
            </a:r>
            <a:r>
              <a:rPr lang="en-US" sz="4000" dirty="0">
                <a:solidFill>
                  <a:schemeClr val="bg1">
                    <a:lumMod val="85000"/>
                  </a:schemeClr>
                </a:solidFill>
              </a:rPr>
              <a:t>W</a:t>
            </a:r>
            <a:r>
              <a:rPr lang="en-US" sz="4000" dirty="0">
                <a:solidFill>
                  <a:schemeClr val="bg1">
                    <a:lumMod val="85000"/>
                  </a:schemeClr>
                </a:solidFill>
                <a:effectLst/>
              </a:rPr>
              <a:t>atch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chemeClr val="bg1">
                  <a:lumMod val="8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14981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8D20B8-1066-4952-9A7B-03F0C3450D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6"/>
          <a:stretch/>
        </p:blipFill>
        <p:spPr>
          <a:xfrm>
            <a:off x="466344" y="1234441"/>
            <a:ext cx="8487248" cy="50932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E995B7-DF00-49DF-855F-833432C09180}"/>
              </a:ext>
            </a:extLst>
          </p:cNvPr>
          <p:cNvSpPr/>
          <p:nvPr/>
        </p:nvSpPr>
        <p:spPr>
          <a:xfrm>
            <a:off x="466344" y="1234440"/>
            <a:ext cx="11411712" cy="5093208"/>
          </a:xfrm>
          <a:prstGeom prst="rect">
            <a:avLst/>
          </a:prstGeom>
          <a:solidFill>
            <a:schemeClr val="accent2">
              <a:lumMod val="60000"/>
              <a:lumOff val="40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80BC0C8-3C63-48D4-87CE-FEE4FF1C90DF}"/>
              </a:ext>
            </a:extLst>
          </p:cNvPr>
          <p:cNvGrpSpPr/>
          <p:nvPr/>
        </p:nvGrpSpPr>
        <p:grpSpPr>
          <a:xfrm>
            <a:off x="92580" y="0"/>
            <a:ext cx="12006841" cy="119641"/>
            <a:chOff x="92580" y="0"/>
            <a:chExt cx="12006841" cy="11964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F82CD18-0A0C-428E-A1A5-340CBE98F797}"/>
                </a:ext>
              </a:extLst>
            </p:cNvPr>
            <p:cNvSpPr/>
            <p:nvPr/>
          </p:nvSpPr>
          <p:spPr>
            <a:xfrm>
              <a:off x="92580" y="0"/>
              <a:ext cx="5910841" cy="11964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72D422D-1FE7-420A-953B-FAC706F9658E}"/>
                </a:ext>
              </a:extLst>
            </p:cNvPr>
            <p:cNvSpPr/>
            <p:nvPr/>
          </p:nvSpPr>
          <p:spPr>
            <a:xfrm>
              <a:off x="6188580" y="0"/>
              <a:ext cx="5910841" cy="11964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93C11EE-C764-4E69-92A0-6097DB532056}"/>
              </a:ext>
            </a:extLst>
          </p:cNvPr>
          <p:cNvSpPr txBox="1"/>
          <p:nvPr/>
        </p:nvSpPr>
        <p:spPr>
          <a:xfrm>
            <a:off x="1905002" y="263525"/>
            <a:ext cx="8381996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4400" b="1" dirty="0">
                <a:latin typeface="+mj-lt"/>
                <a:cs typeface="Segoe UI Semibold" panose="020B0702040204020203" pitchFamily="34" charset="0"/>
              </a:rPr>
              <a:t>LEAD TIME HIGHLIGHTS</a:t>
            </a:r>
            <a:endParaRPr lang="en-US" sz="4400" dirty="0">
              <a:latin typeface="+mj-lt"/>
              <a:cs typeface="Segoe UI Semibold" panose="020B0702040204020203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9D6FD2A-E747-4A20-9BA6-AB9445935435}"/>
              </a:ext>
            </a:extLst>
          </p:cNvPr>
          <p:cNvGrpSpPr/>
          <p:nvPr/>
        </p:nvGrpSpPr>
        <p:grpSpPr>
          <a:xfrm>
            <a:off x="5191672" y="6667243"/>
            <a:ext cx="1808658" cy="190757"/>
            <a:chOff x="5191672" y="6667243"/>
            <a:chExt cx="1808658" cy="190757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980CB43-E9C1-4221-B7A2-9231553672B8}"/>
                </a:ext>
              </a:extLst>
            </p:cNvPr>
            <p:cNvSpPr/>
            <p:nvPr/>
          </p:nvSpPr>
          <p:spPr>
            <a:xfrm>
              <a:off x="6096000" y="6667243"/>
              <a:ext cx="904330" cy="190757"/>
            </a:xfrm>
            <a:custGeom>
              <a:avLst/>
              <a:gdLst>
                <a:gd name="connsiteX0" fmla="*/ 0 w 904330"/>
                <a:gd name="connsiteY0" fmla="*/ 0 h 190757"/>
                <a:gd name="connsiteX1" fmla="*/ 904330 w 904330"/>
                <a:gd name="connsiteY1" fmla="*/ 190757 h 190757"/>
                <a:gd name="connsiteX2" fmla="*/ 0 w 904330"/>
                <a:gd name="connsiteY2" fmla="*/ 190757 h 190757"/>
                <a:gd name="connsiteX3" fmla="*/ 0 w 904330"/>
                <a:gd name="connsiteY3" fmla="*/ 0 h 19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330" h="190757">
                  <a:moveTo>
                    <a:pt x="0" y="0"/>
                  </a:moveTo>
                  <a:lnTo>
                    <a:pt x="904330" y="190757"/>
                  </a:lnTo>
                  <a:lnTo>
                    <a:pt x="0" y="1907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0E9880D-192C-4746-A9E8-F2BFD76B2409}"/>
                </a:ext>
              </a:extLst>
            </p:cNvPr>
            <p:cNvSpPr/>
            <p:nvPr/>
          </p:nvSpPr>
          <p:spPr>
            <a:xfrm>
              <a:off x="5191672" y="6667243"/>
              <a:ext cx="904329" cy="190757"/>
            </a:xfrm>
            <a:custGeom>
              <a:avLst/>
              <a:gdLst>
                <a:gd name="connsiteX0" fmla="*/ 904329 w 904329"/>
                <a:gd name="connsiteY0" fmla="*/ 0 h 190757"/>
                <a:gd name="connsiteX1" fmla="*/ 904329 w 904329"/>
                <a:gd name="connsiteY1" fmla="*/ 190757 h 190757"/>
                <a:gd name="connsiteX2" fmla="*/ 0 w 904329"/>
                <a:gd name="connsiteY2" fmla="*/ 190757 h 190757"/>
                <a:gd name="connsiteX3" fmla="*/ 904329 w 904329"/>
                <a:gd name="connsiteY3" fmla="*/ 0 h 19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329" h="190757">
                  <a:moveTo>
                    <a:pt x="904329" y="0"/>
                  </a:moveTo>
                  <a:lnTo>
                    <a:pt x="904329" y="190757"/>
                  </a:lnTo>
                  <a:lnTo>
                    <a:pt x="0" y="190757"/>
                  </a:lnTo>
                  <a:lnTo>
                    <a:pt x="9043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FCD9612F-DB75-4FBB-B8F9-1D60E68E7A3A}"/>
              </a:ext>
            </a:extLst>
          </p:cNvPr>
          <p:cNvSpPr txBox="1"/>
          <p:nvPr/>
        </p:nvSpPr>
        <p:spPr>
          <a:xfrm>
            <a:off x="785363" y="1770299"/>
            <a:ext cx="269070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THE SILENT 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SERVICE KILLER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09D67E-BD7A-4AF1-8A86-8B20F932F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8676" y="1588586"/>
            <a:ext cx="7971211" cy="42294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F83DBC-456B-4A96-957B-FEC76A5A1C7A}"/>
              </a:ext>
            </a:extLst>
          </p:cNvPr>
          <p:cNvSpPr txBox="1"/>
          <p:nvPr/>
        </p:nvSpPr>
        <p:spPr>
          <a:xfrm>
            <a:off x="10540114" y="2781594"/>
            <a:ext cx="1021590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B828C9-79D8-4EA5-B002-F95D538145EB}"/>
              </a:ext>
            </a:extLst>
          </p:cNvPr>
          <p:cNvSpPr/>
          <p:nvPr/>
        </p:nvSpPr>
        <p:spPr>
          <a:xfrm>
            <a:off x="4276436" y="1736732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329E78-D395-4929-8588-6F0312421D9D}"/>
              </a:ext>
            </a:extLst>
          </p:cNvPr>
          <p:cNvSpPr txBox="1"/>
          <p:nvPr/>
        </p:nvSpPr>
        <p:spPr>
          <a:xfrm>
            <a:off x="4256597" y="1760252"/>
            <a:ext cx="14259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LEAD TIME FORECAST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7FC70C-2776-46E3-8EFB-D972595CF46E}"/>
              </a:ext>
            </a:extLst>
          </p:cNvPr>
          <p:cNvSpPr txBox="1"/>
          <p:nvPr/>
        </p:nvSpPr>
        <p:spPr>
          <a:xfrm>
            <a:off x="4276436" y="1944918"/>
            <a:ext cx="13552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16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D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BD73665-47C6-4E1D-A887-591CAB55A634}"/>
              </a:ext>
            </a:extLst>
          </p:cNvPr>
          <p:cNvSpPr/>
          <p:nvPr/>
        </p:nvSpPr>
        <p:spPr>
          <a:xfrm>
            <a:off x="10026092" y="1731162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C11AD8-5DB0-49C4-AC28-9AF948FCCA49}"/>
              </a:ext>
            </a:extLst>
          </p:cNvPr>
          <p:cNvSpPr txBox="1"/>
          <p:nvPr/>
        </p:nvSpPr>
        <p:spPr>
          <a:xfrm>
            <a:off x="10006253" y="1754682"/>
            <a:ext cx="14259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LAST PER PUTAWAY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A5BED2-6440-4BDD-8F72-FDE963E8FC84}"/>
              </a:ext>
            </a:extLst>
          </p:cNvPr>
          <p:cNvSpPr txBox="1"/>
          <p:nvPr/>
        </p:nvSpPr>
        <p:spPr>
          <a:xfrm>
            <a:off x="10026092" y="1939348"/>
            <a:ext cx="13552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1.2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D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8FA276F-92B9-448C-8913-3D2EE31333FB}"/>
              </a:ext>
            </a:extLst>
          </p:cNvPr>
          <p:cNvSpPr/>
          <p:nvPr/>
        </p:nvSpPr>
        <p:spPr>
          <a:xfrm>
            <a:off x="8217240" y="1731162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3516C0-E32A-4889-9F41-A08A1215A66E}"/>
              </a:ext>
            </a:extLst>
          </p:cNvPr>
          <p:cNvSpPr txBox="1"/>
          <p:nvPr/>
        </p:nvSpPr>
        <p:spPr>
          <a:xfrm>
            <a:off x="8197401" y="1754682"/>
            <a:ext cx="14259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NEXT PER SEASON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4926D7-C99A-4BB2-B069-7C0ADC61D41E}"/>
              </a:ext>
            </a:extLst>
          </p:cNvPr>
          <p:cNvSpPr txBox="1"/>
          <p:nvPr/>
        </p:nvSpPr>
        <p:spPr>
          <a:xfrm>
            <a:off x="8217240" y="1939348"/>
            <a:ext cx="13552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17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D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E048F8E-FB84-4515-BD8D-CF4FF8E786A6}"/>
              </a:ext>
            </a:extLst>
          </p:cNvPr>
          <p:cNvSpPr/>
          <p:nvPr/>
        </p:nvSpPr>
        <p:spPr>
          <a:xfrm>
            <a:off x="6405921" y="1731162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8E8DA91-508C-4F07-889E-0417D4BD8C5C}"/>
              </a:ext>
            </a:extLst>
          </p:cNvPr>
          <p:cNvSpPr txBox="1"/>
          <p:nvPr/>
        </p:nvSpPr>
        <p:spPr>
          <a:xfrm>
            <a:off x="6386082" y="1754682"/>
            <a:ext cx="14259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LAST PERIOD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B1C480-91CB-4633-9E75-E0C55CBE257E}"/>
              </a:ext>
            </a:extLst>
          </p:cNvPr>
          <p:cNvSpPr txBox="1"/>
          <p:nvPr/>
        </p:nvSpPr>
        <p:spPr>
          <a:xfrm>
            <a:off x="6405921" y="1939348"/>
            <a:ext cx="13552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15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D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78D85EA-C26E-42FF-A81B-7A59D24D52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830" t="37303" r="12583" b="2793"/>
          <a:stretch/>
        </p:blipFill>
        <p:spPr>
          <a:xfrm>
            <a:off x="3736917" y="2514219"/>
            <a:ext cx="7834312" cy="3229356"/>
          </a:xfrm>
          <a:prstGeom prst="rect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B6FF246-C233-4442-AA28-DF6299CE5496}"/>
              </a:ext>
            </a:extLst>
          </p:cNvPr>
          <p:cNvSpPr txBox="1"/>
          <p:nvPr/>
        </p:nvSpPr>
        <p:spPr>
          <a:xfrm>
            <a:off x="10750105" y="3596378"/>
            <a:ext cx="1021590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8A3F317-DF92-467C-A4F8-7445BC951906}"/>
              </a:ext>
            </a:extLst>
          </p:cNvPr>
          <p:cNvSpPr txBox="1"/>
          <p:nvPr/>
        </p:nvSpPr>
        <p:spPr>
          <a:xfrm>
            <a:off x="727156" y="4515563"/>
            <a:ext cx="2690708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7</a:t>
            </a:r>
            <a:r>
              <a:rPr lang="en-US" sz="2400" b="1" dirty="0">
                <a:solidFill>
                  <a:schemeClr val="bg1"/>
                </a:solidFill>
              </a:rPr>
              <a:t>Watch the heavy influence on customer service</a:t>
            </a:r>
          </a:p>
        </p:txBody>
      </p:sp>
      <p:pic>
        <p:nvPicPr>
          <p:cNvPr id="31" name="Picture 2" descr="The Underestimated Power Of Color In Mobile App Design — Smashing ...">
            <a:extLst>
              <a:ext uri="{FF2B5EF4-FFF2-40B4-BE49-F238E27FC236}">
                <a16:creationId xmlns:a16="http://schemas.microsoft.com/office/drawing/2014/main" id="{FD1C9985-F7F6-4AA5-8CEF-1B87E61B45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61"/>
          <a:stretch/>
        </p:blipFill>
        <p:spPr bwMode="auto">
          <a:xfrm>
            <a:off x="10921905" y="3444733"/>
            <a:ext cx="694596" cy="66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249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2A1A14A-1438-43B6-98AF-9C9EF1BFCB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5" r="6813"/>
          <a:stretch/>
        </p:blipFill>
        <p:spPr>
          <a:xfrm>
            <a:off x="476415" y="1234440"/>
            <a:ext cx="11401641" cy="50932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E995B7-DF00-49DF-855F-833432C09180}"/>
              </a:ext>
            </a:extLst>
          </p:cNvPr>
          <p:cNvSpPr/>
          <p:nvPr/>
        </p:nvSpPr>
        <p:spPr>
          <a:xfrm>
            <a:off x="466344" y="1234440"/>
            <a:ext cx="11411712" cy="5093208"/>
          </a:xfrm>
          <a:prstGeom prst="rect">
            <a:avLst/>
          </a:prstGeom>
          <a:solidFill>
            <a:srgbClr val="9933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80BC0C8-3C63-48D4-87CE-FEE4FF1C90DF}"/>
              </a:ext>
            </a:extLst>
          </p:cNvPr>
          <p:cNvGrpSpPr/>
          <p:nvPr/>
        </p:nvGrpSpPr>
        <p:grpSpPr>
          <a:xfrm>
            <a:off x="92580" y="0"/>
            <a:ext cx="12006841" cy="119641"/>
            <a:chOff x="92580" y="0"/>
            <a:chExt cx="12006841" cy="11964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F82CD18-0A0C-428E-A1A5-340CBE98F797}"/>
                </a:ext>
              </a:extLst>
            </p:cNvPr>
            <p:cNvSpPr/>
            <p:nvPr/>
          </p:nvSpPr>
          <p:spPr>
            <a:xfrm>
              <a:off x="92580" y="0"/>
              <a:ext cx="5910841" cy="11964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72D422D-1FE7-420A-953B-FAC706F9658E}"/>
                </a:ext>
              </a:extLst>
            </p:cNvPr>
            <p:cNvSpPr/>
            <p:nvPr/>
          </p:nvSpPr>
          <p:spPr>
            <a:xfrm>
              <a:off x="6188580" y="0"/>
              <a:ext cx="5910841" cy="11964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93C11EE-C764-4E69-92A0-6097DB532056}"/>
              </a:ext>
            </a:extLst>
          </p:cNvPr>
          <p:cNvSpPr txBox="1"/>
          <p:nvPr/>
        </p:nvSpPr>
        <p:spPr>
          <a:xfrm>
            <a:off x="1905002" y="263525"/>
            <a:ext cx="8381996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4400" b="1" dirty="0">
                <a:latin typeface="+mj-lt"/>
                <a:cs typeface="Segoe UI Semibold" panose="020B0702040204020203" pitchFamily="34" charset="0"/>
              </a:rPr>
              <a:t>ORDER CYCLE - OPERATIONS</a:t>
            </a:r>
            <a:endParaRPr lang="en-US" sz="4400" dirty="0">
              <a:latin typeface="+mj-lt"/>
              <a:cs typeface="Segoe UI Semibold" panose="020B0702040204020203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9D6FD2A-E747-4A20-9BA6-AB9445935435}"/>
              </a:ext>
            </a:extLst>
          </p:cNvPr>
          <p:cNvGrpSpPr/>
          <p:nvPr/>
        </p:nvGrpSpPr>
        <p:grpSpPr>
          <a:xfrm>
            <a:off x="5191672" y="6667243"/>
            <a:ext cx="1808658" cy="190757"/>
            <a:chOff x="5191672" y="6667243"/>
            <a:chExt cx="1808658" cy="190757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980CB43-E9C1-4221-B7A2-9231553672B8}"/>
                </a:ext>
              </a:extLst>
            </p:cNvPr>
            <p:cNvSpPr/>
            <p:nvPr/>
          </p:nvSpPr>
          <p:spPr>
            <a:xfrm>
              <a:off x="6096000" y="6667243"/>
              <a:ext cx="904330" cy="190757"/>
            </a:xfrm>
            <a:custGeom>
              <a:avLst/>
              <a:gdLst>
                <a:gd name="connsiteX0" fmla="*/ 0 w 904330"/>
                <a:gd name="connsiteY0" fmla="*/ 0 h 190757"/>
                <a:gd name="connsiteX1" fmla="*/ 904330 w 904330"/>
                <a:gd name="connsiteY1" fmla="*/ 190757 h 190757"/>
                <a:gd name="connsiteX2" fmla="*/ 0 w 904330"/>
                <a:gd name="connsiteY2" fmla="*/ 190757 h 190757"/>
                <a:gd name="connsiteX3" fmla="*/ 0 w 904330"/>
                <a:gd name="connsiteY3" fmla="*/ 0 h 19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330" h="190757">
                  <a:moveTo>
                    <a:pt x="0" y="0"/>
                  </a:moveTo>
                  <a:lnTo>
                    <a:pt x="904330" y="190757"/>
                  </a:lnTo>
                  <a:lnTo>
                    <a:pt x="0" y="1907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0E9880D-192C-4746-A9E8-F2BFD76B2409}"/>
                </a:ext>
              </a:extLst>
            </p:cNvPr>
            <p:cNvSpPr/>
            <p:nvPr/>
          </p:nvSpPr>
          <p:spPr>
            <a:xfrm>
              <a:off x="5191672" y="6667243"/>
              <a:ext cx="904329" cy="190757"/>
            </a:xfrm>
            <a:custGeom>
              <a:avLst/>
              <a:gdLst>
                <a:gd name="connsiteX0" fmla="*/ 904329 w 904329"/>
                <a:gd name="connsiteY0" fmla="*/ 0 h 190757"/>
                <a:gd name="connsiteX1" fmla="*/ 904329 w 904329"/>
                <a:gd name="connsiteY1" fmla="*/ 190757 h 190757"/>
                <a:gd name="connsiteX2" fmla="*/ 0 w 904329"/>
                <a:gd name="connsiteY2" fmla="*/ 190757 h 190757"/>
                <a:gd name="connsiteX3" fmla="*/ 904329 w 904329"/>
                <a:gd name="connsiteY3" fmla="*/ 0 h 19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329" h="190757">
                  <a:moveTo>
                    <a:pt x="904329" y="0"/>
                  </a:moveTo>
                  <a:lnTo>
                    <a:pt x="904329" y="190757"/>
                  </a:lnTo>
                  <a:lnTo>
                    <a:pt x="0" y="190757"/>
                  </a:lnTo>
                  <a:lnTo>
                    <a:pt x="9043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FCD9612F-DB75-4FBB-B8F9-1D60E68E7A3A}"/>
              </a:ext>
            </a:extLst>
          </p:cNvPr>
          <p:cNvSpPr txBox="1"/>
          <p:nvPr/>
        </p:nvSpPr>
        <p:spPr>
          <a:xfrm>
            <a:off x="778456" y="1501434"/>
            <a:ext cx="269070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ORDER CYCLE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2C60AC-FE0E-4E5F-9985-21FDE24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90107" y="1448483"/>
            <a:ext cx="7948349" cy="18213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82EA473-F73C-4165-BD34-A208502BAED1}"/>
              </a:ext>
            </a:extLst>
          </p:cNvPr>
          <p:cNvSpPr/>
          <p:nvPr/>
        </p:nvSpPr>
        <p:spPr>
          <a:xfrm>
            <a:off x="10065054" y="1597682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375E98-D6A6-4DEE-A9CC-58DB5F1B7CE7}"/>
              </a:ext>
            </a:extLst>
          </p:cNvPr>
          <p:cNvSpPr txBox="1"/>
          <p:nvPr/>
        </p:nvSpPr>
        <p:spPr>
          <a:xfrm>
            <a:off x="9988658" y="1597955"/>
            <a:ext cx="14825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</a:rPr>
              <a:t>ICYCLE &gt; VCYCLE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41E3D0-6C52-4B99-B48E-B6CC68DAEEF4}"/>
              </a:ext>
            </a:extLst>
          </p:cNvPr>
          <p:cNvSpPr txBox="1"/>
          <p:nvPr/>
        </p:nvSpPr>
        <p:spPr>
          <a:xfrm>
            <a:off x="10037466" y="1782621"/>
            <a:ext cx="14061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67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CF368C0-B98A-42EC-BDE9-4E2CE46C25EC}"/>
              </a:ext>
            </a:extLst>
          </p:cNvPr>
          <p:cNvSpPr/>
          <p:nvPr/>
        </p:nvSpPr>
        <p:spPr>
          <a:xfrm>
            <a:off x="8241420" y="1597682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4571A2-C604-4F6D-9D9A-4A6D141DA499}"/>
              </a:ext>
            </a:extLst>
          </p:cNvPr>
          <p:cNvSpPr txBox="1"/>
          <p:nvPr/>
        </p:nvSpPr>
        <p:spPr>
          <a:xfrm>
            <a:off x="8165024" y="1597955"/>
            <a:ext cx="14825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</a:rPr>
              <a:t>BUYMULT DAYS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B12309-B3A4-4E9E-8314-4CF7A9745723}"/>
              </a:ext>
            </a:extLst>
          </p:cNvPr>
          <p:cNvSpPr txBox="1"/>
          <p:nvPr/>
        </p:nvSpPr>
        <p:spPr>
          <a:xfrm>
            <a:off x="8213832" y="1782621"/>
            <a:ext cx="14061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51F66CE-D863-4BCA-92BC-EEBE85A061BD}"/>
              </a:ext>
            </a:extLst>
          </p:cNvPr>
          <p:cNvSpPr/>
          <p:nvPr/>
        </p:nvSpPr>
        <p:spPr>
          <a:xfrm>
            <a:off x="6466594" y="1594154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2D1EFA-FC8C-4843-B7D3-0BD7488BF0B2}"/>
              </a:ext>
            </a:extLst>
          </p:cNvPr>
          <p:cNvSpPr txBox="1"/>
          <p:nvPr/>
        </p:nvSpPr>
        <p:spPr>
          <a:xfrm>
            <a:off x="6390198" y="1594427"/>
            <a:ext cx="14825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</a:rPr>
              <a:t>VOC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35A383-5A4C-49CB-9AA9-828144D83C82}"/>
              </a:ext>
            </a:extLst>
          </p:cNvPr>
          <p:cNvSpPr txBox="1"/>
          <p:nvPr/>
        </p:nvSpPr>
        <p:spPr>
          <a:xfrm>
            <a:off x="6439006" y="1779093"/>
            <a:ext cx="14061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322942A-0E2A-419E-B2FA-6D4C36090D10}"/>
              </a:ext>
            </a:extLst>
          </p:cNvPr>
          <p:cNvSpPr/>
          <p:nvPr/>
        </p:nvSpPr>
        <p:spPr>
          <a:xfrm>
            <a:off x="4268163" y="1578275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C9C744-3AA1-4401-8895-E30DF80E1410}"/>
              </a:ext>
            </a:extLst>
          </p:cNvPr>
          <p:cNvSpPr txBox="1"/>
          <p:nvPr/>
        </p:nvSpPr>
        <p:spPr>
          <a:xfrm>
            <a:off x="4191767" y="1578548"/>
            <a:ext cx="14825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</a:rPr>
              <a:t>EOC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6711E4-6506-476B-94AE-06C1DB2142E7}"/>
              </a:ext>
            </a:extLst>
          </p:cNvPr>
          <p:cNvSpPr txBox="1"/>
          <p:nvPr/>
        </p:nvSpPr>
        <p:spPr>
          <a:xfrm>
            <a:off x="4240575" y="1763214"/>
            <a:ext cx="14061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C89B3B4-0088-434F-8710-A424D7B67996}"/>
              </a:ext>
            </a:extLst>
          </p:cNvPr>
          <p:cNvSpPr/>
          <p:nvPr/>
        </p:nvSpPr>
        <p:spPr>
          <a:xfrm>
            <a:off x="10048033" y="2503636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46D00C4-61DC-414C-8217-4A3585C7D6F2}"/>
              </a:ext>
            </a:extLst>
          </p:cNvPr>
          <p:cNvSpPr/>
          <p:nvPr/>
        </p:nvSpPr>
        <p:spPr>
          <a:xfrm>
            <a:off x="8224399" y="2503636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40D0A26-0156-40D6-82DE-FA7DF6255F29}"/>
              </a:ext>
            </a:extLst>
          </p:cNvPr>
          <p:cNvSpPr/>
          <p:nvPr/>
        </p:nvSpPr>
        <p:spPr>
          <a:xfrm>
            <a:off x="6449573" y="2500108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C79B955-6768-4455-BA31-23E7743ABD2A}"/>
              </a:ext>
            </a:extLst>
          </p:cNvPr>
          <p:cNvSpPr txBox="1"/>
          <p:nvPr/>
        </p:nvSpPr>
        <p:spPr>
          <a:xfrm>
            <a:off x="6373177" y="2500381"/>
            <a:ext cx="14825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</a:rPr>
              <a:t>PAST DUE POs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1BF6A78-9FCB-4A32-8FCB-D631EF1F9845}"/>
              </a:ext>
            </a:extLst>
          </p:cNvPr>
          <p:cNvSpPr txBox="1"/>
          <p:nvPr/>
        </p:nvSpPr>
        <p:spPr>
          <a:xfrm>
            <a:off x="6421985" y="2685047"/>
            <a:ext cx="14061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220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3316539-C197-4FA3-A6B0-75A627AFEB98}"/>
              </a:ext>
            </a:extLst>
          </p:cNvPr>
          <p:cNvSpPr/>
          <p:nvPr/>
        </p:nvSpPr>
        <p:spPr>
          <a:xfrm>
            <a:off x="4251142" y="2484229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81C28D5-DE58-47DA-B43E-F5B2FB8912A7}"/>
              </a:ext>
            </a:extLst>
          </p:cNvPr>
          <p:cNvSpPr txBox="1"/>
          <p:nvPr/>
        </p:nvSpPr>
        <p:spPr>
          <a:xfrm>
            <a:off x="3690108" y="2484502"/>
            <a:ext cx="24710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</a:rPr>
              <a:t>OPEN ORDERS:   POs &amp; CASES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2BC5E89-AE8D-48D0-8274-6DE8CE7017CF}"/>
              </a:ext>
            </a:extLst>
          </p:cNvPr>
          <p:cNvSpPr txBox="1"/>
          <p:nvPr/>
        </p:nvSpPr>
        <p:spPr>
          <a:xfrm>
            <a:off x="3747230" y="2669168"/>
            <a:ext cx="241393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1200 - 95,000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10CC579-4AB5-4F92-8599-E9F210CEFCF5}"/>
              </a:ext>
            </a:extLst>
          </p:cNvPr>
          <p:cNvSpPr txBox="1"/>
          <p:nvPr/>
        </p:nvSpPr>
        <p:spPr>
          <a:xfrm>
            <a:off x="8192612" y="2500381"/>
            <a:ext cx="14825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</a:rPr>
              <a:t>PAST DUE CASES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C3AE804-8313-4A8C-B9F7-93349BEB3900}"/>
              </a:ext>
            </a:extLst>
          </p:cNvPr>
          <p:cNvSpPr txBox="1"/>
          <p:nvPr/>
        </p:nvSpPr>
        <p:spPr>
          <a:xfrm>
            <a:off x="8241420" y="2685047"/>
            <a:ext cx="14061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18,000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04EA8DB-1237-4DC6-A0D6-0D1AD3B8F676}"/>
              </a:ext>
            </a:extLst>
          </p:cNvPr>
          <p:cNvSpPr txBox="1"/>
          <p:nvPr/>
        </p:nvSpPr>
        <p:spPr>
          <a:xfrm>
            <a:off x="10016246" y="2484502"/>
            <a:ext cx="14825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</a:rPr>
              <a:t>AVG LINES / PO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C96E3D6-F93B-435F-A01A-B742C56A3636}"/>
              </a:ext>
            </a:extLst>
          </p:cNvPr>
          <p:cNvSpPr txBox="1"/>
          <p:nvPr/>
        </p:nvSpPr>
        <p:spPr>
          <a:xfrm>
            <a:off x="10065054" y="2669168"/>
            <a:ext cx="14061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12.6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6076F36-78EB-421B-8066-9D33F28C7D17}"/>
              </a:ext>
            </a:extLst>
          </p:cNvPr>
          <p:cNvSpPr txBox="1"/>
          <p:nvPr/>
        </p:nvSpPr>
        <p:spPr>
          <a:xfrm>
            <a:off x="9066691" y="1355327"/>
            <a:ext cx="1021590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EE8332-4CDB-4030-A93C-5DFC2A638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0108" y="3419021"/>
            <a:ext cx="7948348" cy="279293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73A4BF1D-C0FD-4256-B2B3-2AD75708F439}"/>
              </a:ext>
            </a:extLst>
          </p:cNvPr>
          <p:cNvSpPr txBox="1"/>
          <p:nvPr/>
        </p:nvSpPr>
        <p:spPr>
          <a:xfrm>
            <a:off x="682113" y="3525692"/>
            <a:ext cx="2802298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8</a:t>
            </a:r>
            <a:r>
              <a:rPr lang="en-US" sz="2400" b="1" dirty="0">
                <a:solidFill>
                  <a:schemeClr val="bg1"/>
                </a:solidFill>
              </a:rPr>
              <a:t>L</a:t>
            </a:r>
            <a:r>
              <a:rPr lang="en-US" sz="2400" dirty="0">
                <a:solidFill>
                  <a:schemeClr val="bg1"/>
                </a:solidFill>
              </a:rPr>
              <a:t>et us guide you to efficiency and inventory reduction </a:t>
            </a:r>
            <a:r>
              <a:rPr lang="en-US" i="1" dirty="0">
                <a:solidFill>
                  <a:schemeClr val="bg1"/>
                </a:solidFill>
              </a:rPr>
              <a:t>through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Intelligent Buying Multiples</a:t>
            </a:r>
          </a:p>
        </p:txBody>
      </p:sp>
      <p:pic>
        <p:nvPicPr>
          <p:cNvPr id="41" name="Picture 2" descr="The Underestimated Power Of Color In Mobile App Design — Smashing ...">
            <a:extLst>
              <a:ext uri="{FF2B5EF4-FFF2-40B4-BE49-F238E27FC236}">
                <a16:creationId xmlns:a16="http://schemas.microsoft.com/office/drawing/2014/main" id="{B0C14E0E-FB62-414E-BB5E-7D7A3C4C4A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61"/>
          <a:stretch/>
        </p:blipFill>
        <p:spPr bwMode="auto">
          <a:xfrm>
            <a:off x="9239335" y="1208761"/>
            <a:ext cx="694596" cy="66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999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4999496F-0C71-4EB4-9C07-17E0D63997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5" r="6813"/>
          <a:stretch/>
        </p:blipFill>
        <p:spPr>
          <a:xfrm>
            <a:off x="476415" y="1234440"/>
            <a:ext cx="11401641" cy="5093208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FD0B2279-4065-43D9-9A07-8B090EA4A73C}"/>
              </a:ext>
            </a:extLst>
          </p:cNvPr>
          <p:cNvSpPr/>
          <p:nvPr/>
        </p:nvSpPr>
        <p:spPr>
          <a:xfrm>
            <a:off x="466344" y="1234440"/>
            <a:ext cx="11411712" cy="5093208"/>
          </a:xfrm>
          <a:prstGeom prst="rect">
            <a:avLst/>
          </a:prstGeom>
          <a:solidFill>
            <a:srgbClr val="9933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80BC0C8-3C63-48D4-87CE-FEE4FF1C90DF}"/>
              </a:ext>
            </a:extLst>
          </p:cNvPr>
          <p:cNvGrpSpPr/>
          <p:nvPr/>
        </p:nvGrpSpPr>
        <p:grpSpPr>
          <a:xfrm>
            <a:off x="92580" y="0"/>
            <a:ext cx="12006841" cy="119641"/>
            <a:chOff x="92580" y="0"/>
            <a:chExt cx="12006841" cy="11964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F82CD18-0A0C-428E-A1A5-340CBE98F797}"/>
                </a:ext>
              </a:extLst>
            </p:cNvPr>
            <p:cNvSpPr/>
            <p:nvPr/>
          </p:nvSpPr>
          <p:spPr>
            <a:xfrm>
              <a:off x="92580" y="0"/>
              <a:ext cx="5910841" cy="11964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72D422D-1FE7-420A-953B-FAC706F9658E}"/>
                </a:ext>
              </a:extLst>
            </p:cNvPr>
            <p:cNvSpPr/>
            <p:nvPr/>
          </p:nvSpPr>
          <p:spPr>
            <a:xfrm>
              <a:off x="6188580" y="0"/>
              <a:ext cx="5910841" cy="11964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93C11EE-C764-4E69-92A0-6097DB532056}"/>
              </a:ext>
            </a:extLst>
          </p:cNvPr>
          <p:cNvSpPr txBox="1"/>
          <p:nvPr/>
        </p:nvSpPr>
        <p:spPr>
          <a:xfrm>
            <a:off x="1905002" y="263525"/>
            <a:ext cx="8381996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4400" b="1" dirty="0">
                <a:latin typeface="+mj-lt"/>
                <a:cs typeface="Segoe UI Semibold" panose="020B0702040204020203" pitchFamily="34" charset="0"/>
              </a:rPr>
              <a:t>ORDER CYCLE - OPERATIONS</a:t>
            </a:r>
            <a:endParaRPr lang="en-US" sz="4400" dirty="0">
              <a:latin typeface="+mj-lt"/>
              <a:cs typeface="Segoe UI Semibold" panose="020B0702040204020203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9D6FD2A-E747-4A20-9BA6-AB9445935435}"/>
              </a:ext>
            </a:extLst>
          </p:cNvPr>
          <p:cNvGrpSpPr/>
          <p:nvPr/>
        </p:nvGrpSpPr>
        <p:grpSpPr>
          <a:xfrm>
            <a:off x="5191672" y="6667243"/>
            <a:ext cx="1808658" cy="190757"/>
            <a:chOff x="5191672" y="6667243"/>
            <a:chExt cx="1808658" cy="190757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980CB43-E9C1-4221-B7A2-9231553672B8}"/>
                </a:ext>
              </a:extLst>
            </p:cNvPr>
            <p:cNvSpPr/>
            <p:nvPr/>
          </p:nvSpPr>
          <p:spPr>
            <a:xfrm>
              <a:off x="6096000" y="6667243"/>
              <a:ext cx="904330" cy="190757"/>
            </a:xfrm>
            <a:custGeom>
              <a:avLst/>
              <a:gdLst>
                <a:gd name="connsiteX0" fmla="*/ 0 w 904330"/>
                <a:gd name="connsiteY0" fmla="*/ 0 h 190757"/>
                <a:gd name="connsiteX1" fmla="*/ 904330 w 904330"/>
                <a:gd name="connsiteY1" fmla="*/ 190757 h 190757"/>
                <a:gd name="connsiteX2" fmla="*/ 0 w 904330"/>
                <a:gd name="connsiteY2" fmla="*/ 190757 h 190757"/>
                <a:gd name="connsiteX3" fmla="*/ 0 w 904330"/>
                <a:gd name="connsiteY3" fmla="*/ 0 h 19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330" h="190757">
                  <a:moveTo>
                    <a:pt x="0" y="0"/>
                  </a:moveTo>
                  <a:lnTo>
                    <a:pt x="904330" y="190757"/>
                  </a:lnTo>
                  <a:lnTo>
                    <a:pt x="0" y="1907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0E9880D-192C-4746-A9E8-F2BFD76B2409}"/>
                </a:ext>
              </a:extLst>
            </p:cNvPr>
            <p:cNvSpPr/>
            <p:nvPr/>
          </p:nvSpPr>
          <p:spPr>
            <a:xfrm>
              <a:off x="5191672" y="6667243"/>
              <a:ext cx="904329" cy="190757"/>
            </a:xfrm>
            <a:custGeom>
              <a:avLst/>
              <a:gdLst>
                <a:gd name="connsiteX0" fmla="*/ 904329 w 904329"/>
                <a:gd name="connsiteY0" fmla="*/ 0 h 190757"/>
                <a:gd name="connsiteX1" fmla="*/ 904329 w 904329"/>
                <a:gd name="connsiteY1" fmla="*/ 190757 h 190757"/>
                <a:gd name="connsiteX2" fmla="*/ 0 w 904329"/>
                <a:gd name="connsiteY2" fmla="*/ 190757 h 190757"/>
                <a:gd name="connsiteX3" fmla="*/ 904329 w 904329"/>
                <a:gd name="connsiteY3" fmla="*/ 0 h 19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329" h="190757">
                  <a:moveTo>
                    <a:pt x="904329" y="0"/>
                  </a:moveTo>
                  <a:lnTo>
                    <a:pt x="904329" y="190757"/>
                  </a:lnTo>
                  <a:lnTo>
                    <a:pt x="0" y="190757"/>
                  </a:lnTo>
                  <a:lnTo>
                    <a:pt x="9043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FCD9612F-DB75-4FBB-B8F9-1D60E68E7A3A}"/>
              </a:ext>
            </a:extLst>
          </p:cNvPr>
          <p:cNvSpPr txBox="1"/>
          <p:nvPr/>
        </p:nvSpPr>
        <p:spPr>
          <a:xfrm>
            <a:off x="778456" y="1501434"/>
            <a:ext cx="269070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OPEN ORDERS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2C60AC-FE0E-4E5F-9985-21FDE24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90107" y="1448483"/>
            <a:ext cx="7948349" cy="18213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D42B7CD-99CC-421B-A4AA-4DD8EFF4128A}"/>
              </a:ext>
            </a:extLst>
          </p:cNvPr>
          <p:cNvSpPr txBox="1"/>
          <p:nvPr/>
        </p:nvSpPr>
        <p:spPr>
          <a:xfrm>
            <a:off x="5525312" y="2316672"/>
            <a:ext cx="1021590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9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2EA473-F73C-4165-BD34-A208502BAED1}"/>
              </a:ext>
            </a:extLst>
          </p:cNvPr>
          <p:cNvSpPr/>
          <p:nvPr/>
        </p:nvSpPr>
        <p:spPr>
          <a:xfrm>
            <a:off x="10065054" y="1597682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375E98-D6A6-4DEE-A9CC-58DB5F1B7CE7}"/>
              </a:ext>
            </a:extLst>
          </p:cNvPr>
          <p:cNvSpPr txBox="1"/>
          <p:nvPr/>
        </p:nvSpPr>
        <p:spPr>
          <a:xfrm>
            <a:off x="9988658" y="1597955"/>
            <a:ext cx="14825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</a:rPr>
              <a:t>ICYCLE &gt; VCYCLE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41E3D0-6C52-4B99-B48E-B6CC68DAEEF4}"/>
              </a:ext>
            </a:extLst>
          </p:cNvPr>
          <p:cNvSpPr txBox="1"/>
          <p:nvPr/>
        </p:nvSpPr>
        <p:spPr>
          <a:xfrm>
            <a:off x="10037466" y="1782621"/>
            <a:ext cx="14061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67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CF368C0-B98A-42EC-BDE9-4E2CE46C25EC}"/>
              </a:ext>
            </a:extLst>
          </p:cNvPr>
          <p:cNvSpPr/>
          <p:nvPr/>
        </p:nvSpPr>
        <p:spPr>
          <a:xfrm>
            <a:off x="8241420" y="1597682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4571A2-C604-4F6D-9D9A-4A6D141DA499}"/>
              </a:ext>
            </a:extLst>
          </p:cNvPr>
          <p:cNvSpPr txBox="1"/>
          <p:nvPr/>
        </p:nvSpPr>
        <p:spPr>
          <a:xfrm>
            <a:off x="8165024" y="1597955"/>
            <a:ext cx="14825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</a:rPr>
              <a:t>BUYMULT DAYS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B12309-B3A4-4E9E-8314-4CF7A9745723}"/>
              </a:ext>
            </a:extLst>
          </p:cNvPr>
          <p:cNvSpPr txBox="1"/>
          <p:nvPr/>
        </p:nvSpPr>
        <p:spPr>
          <a:xfrm>
            <a:off x="8213832" y="1782621"/>
            <a:ext cx="14061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51F66CE-D863-4BCA-92BC-EEBE85A061BD}"/>
              </a:ext>
            </a:extLst>
          </p:cNvPr>
          <p:cNvSpPr/>
          <p:nvPr/>
        </p:nvSpPr>
        <p:spPr>
          <a:xfrm>
            <a:off x="6466594" y="1594154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2D1EFA-FC8C-4843-B7D3-0BD7488BF0B2}"/>
              </a:ext>
            </a:extLst>
          </p:cNvPr>
          <p:cNvSpPr txBox="1"/>
          <p:nvPr/>
        </p:nvSpPr>
        <p:spPr>
          <a:xfrm>
            <a:off x="6390198" y="1594427"/>
            <a:ext cx="14825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</a:rPr>
              <a:t>VOC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35A383-5A4C-49CB-9AA9-828144D83C82}"/>
              </a:ext>
            </a:extLst>
          </p:cNvPr>
          <p:cNvSpPr txBox="1"/>
          <p:nvPr/>
        </p:nvSpPr>
        <p:spPr>
          <a:xfrm>
            <a:off x="6439006" y="1779093"/>
            <a:ext cx="14061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322942A-0E2A-419E-B2FA-6D4C36090D10}"/>
              </a:ext>
            </a:extLst>
          </p:cNvPr>
          <p:cNvSpPr/>
          <p:nvPr/>
        </p:nvSpPr>
        <p:spPr>
          <a:xfrm>
            <a:off x="4268163" y="1578275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C9C744-3AA1-4401-8895-E30DF80E1410}"/>
              </a:ext>
            </a:extLst>
          </p:cNvPr>
          <p:cNvSpPr txBox="1"/>
          <p:nvPr/>
        </p:nvSpPr>
        <p:spPr>
          <a:xfrm>
            <a:off x="4191767" y="1578548"/>
            <a:ext cx="14825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</a:rPr>
              <a:t>EOC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6711E4-6506-476B-94AE-06C1DB2142E7}"/>
              </a:ext>
            </a:extLst>
          </p:cNvPr>
          <p:cNvSpPr txBox="1"/>
          <p:nvPr/>
        </p:nvSpPr>
        <p:spPr>
          <a:xfrm>
            <a:off x="4240575" y="1763214"/>
            <a:ext cx="14061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C89B3B4-0088-434F-8710-A424D7B67996}"/>
              </a:ext>
            </a:extLst>
          </p:cNvPr>
          <p:cNvSpPr/>
          <p:nvPr/>
        </p:nvSpPr>
        <p:spPr>
          <a:xfrm>
            <a:off x="10048033" y="2503636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46D00C4-61DC-414C-8217-4A3585C7D6F2}"/>
              </a:ext>
            </a:extLst>
          </p:cNvPr>
          <p:cNvSpPr/>
          <p:nvPr/>
        </p:nvSpPr>
        <p:spPr>
          <a:xfrm>
            <a:off x="8224399" y="2503636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40D0A26-0156-40D6-82DE-FA7DF6255F29}"/>
              </a:ext>
            </a:extLst>
          </p:cNvPr>
          <p:cNvSpPr/>
          <p:nvPr/>
        </p:nvSpPr>
        <p:spPr>
          <a:xfrm>
            <a:off x="6449573" y="2500108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C79B955-6768-4455-BA31-23E7743ABD2A}"/>
              </a:ext>
            </a:extLst>
          </p:cNvPr>
          <p:cNvSpPr txBox="1"/>
          <p:nvPr/>
        </p:nvSpPr>
        <p:spPr>
          <a:xfrm>
            <a:off x="6373177" y="2500381"/>
            <a:ext cx="14825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</a:rPr>
              <a:t>PAST DUE POs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1BF6A78-9FCB-4A32-8FCB-D631EF1F9845}"/>
              </a:ext>
            </a:extLst>
          </p:cNvPr>
          <p:cNvSpPr txBox="1"/>
          <p:nvPr/>
        </p:nvSpPr>
        <p:spPr>
          <a:xfrm>
            <a:off x="6421985" y="2685047"/>
            <a:ext cx="14061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220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3316539-C197-4FA3-A6B0-75A627AFEB98}"/>
              </a:ext>
            </a:extLst>
          </p:cNvPr>
          <p:cNvSpPr/>
          <p:nvPr/>
        </p:nvSpPr>
        <p:spPr>
          <a:xfrm>
            <a:off x="4251142" y="2484229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81C28D5-DE58-47DA-B43E-F5B2FB8912A7}"/>
              </a:ext>
            </a:extLst>
          </p:cNvPr>
          <p:cNvSpPr txBox="1"/>
          <p:nvPr/>
        </p:nvSpPr>
        <p:spPr>
          <a:xfrm>
            <a:off x="3690108" y="2484502"/>
            <a:ext cx="24710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</a:rPr>
              <a:t>OPEN ORDERS:   POs &amp; CASES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2BC5E89-AE8D-48D0-8274-6DE8CE7017CF}"/>
              </a:ext>
            </a:extLst>
          </p:cNvPr>
          <p:cNvSpPr txBox="1"/>
          <p:nvPr/>
        </p:nvSpPr>
        <p:spPr>
          <a:xfrm>
            <a:off x="3747230" y="2669168"/>
            <a:ext cx="241393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1200 - 95,000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AC75CA-9576-41CF-95EE-BDD0C64479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967"/>
          <a:stretch/>
        </p:blipFill>
        <p:spPr>
          <a:xfrm>
            <a:off x="657226" y="3349413"/>
            <a:ext cx="10991775" cy="287307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CB31E5D-D3C3-47F6-B388-15372FF85199}"/>
              </a:ext>
            </a:extLst>
          </p:cNvPr>
          <p:cNvSpPr txBox="1"/>
          <p:nvPr/>
        </p:nvSpPr>
        <p:spPr>
          <a:xfrm>
            <a:off x="1725209" y="3683992"/>
            <a:ext cx="469677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PURCHASED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VS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RECEIVED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10CC579-4AB5-4F92-8599-E9F210CEFCF5}"/>
              </a:ext>
            </a:extLst>
          </p:cNvPr>
          <p:cNvSpPr txBox="1"/>
          <p:nvPr/>
        </p:nvSpPr>
        <p:spPr>
          <a:xfrm>
            <a:off x="8192612" y="2500381"/>
            <a:ext cx="14825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</a:rPr>
              <a:t>PAST DUE CASES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C3AE804-8313-4A8C-B9F7-93349BEB3900}"/>
              </a:ext>
            </a:extLst>
          </p:cNvPr>
          <p:cNvSpPr txBox="1"/>
          <p:nvPr/>
        </p:nvSpPr>
        <p:spPr>
          <a:xfrm>
            <a:off x="8241420" y="2685047"/>
            <a:ext cx="14061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18,000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04EA8DB-1237-4DC6-A0D6-0D1AD3B8F676}"/>
              </a:ext>
            </a:extLst>
          </p:cNvPr>
          <p:cNvSpPr txBox="1"/>
          <p:nvPr/>
        </p:nvSpPr>
        <p:spPr>
          <a:xfrm>
            <a:off x="10016246" y="2484502"/>
            <a:ext cx="14825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</a:rPr>
              <a:t>AVG LINES / PO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C96E3D6-F93B-435F-A01A-B742C56A3636}"/>
              </a:ext>
            </a:extLst>
          </p:cNvPr>
          <p:cNvSpPr txBox="1"/>
          <p:nvPr/>
        </p:nvSpPr>
        <p:spPr>
          <a:xfrm>
            <a:off x="10065054" y="2669168"/>
            <a:ext cx="14061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12.6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EA4E892-CC66-4CAC-8492-DFBCB36EED6D}"/>
              </a:ext>
            </a:extLst>
          </p:cNvPr>
          <p:cNvSpPr txBox="1"/>
          <p:nvPr/>
        </p:nvSpPr>
        <p:spPr>
          <a:xfrm>
            <a:off x="749964" y="2055432"/>
            <a:ext cx="2802298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9</a:t>
            </a:r>
            <a:r>
              <a:rPr lang="en-US" sz="2400" dirty="0">
                <a:solidFill>
                  <a:schemeClr val="bg1"/>
                </a:solidFill>
              </a:rPr>
              <a:t>Keep Watch </a:t>
            </a:r>
          </a:p>
          <a:p>
            <a:r>
              <a:rPr lang="en-US" sz="2400" dirty="0">
                <a:solidFill>
                  <a:schemeClr val="bg1"/>
                </a:solidFill>
              </a:rPr>
              <a:t>Take Action </a:t>
            </a:r>
          </a:p>
          <a:p>
            <a:r>
              <a:rPr lang="en-US" sz="2400" dirty="0">
                <a:solidFill>
                  <a:schemeClr val="bg1"/>
                </a:solidFill>
              </a:rPr>
              <a:t>Avoid Delays</a:t>
            </a:r>
          </a:p>
        </p:txBody>
      </p:sp>
      <p:pic>
        <p:nvPicPr>
          <p:cNvPr id="45" name="Picture 2" descr="The Underestimated Power Of Color In Mobile App Design — Smashing ...">
            <a:extLst>
              <a:ext uri="{FF2B5EF4-FFF2-40B4-BE49-F238E27FC236}">
                <a16:creationId xmlns:a16="http://schemas.microsoft.com/office/drawing/2014/main" id="{4CDB2967-EEAF-4D44-A138-04667DC328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61"/>
          <a:stretch/>
        </p:blipFill>
        <p:spPr bwMode="auto">
          <a:xfrm>
            <a:off x="5695691" y="2184697"/>
            <a:ext cx="694596" cy="66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53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4DE60D5-FA2C-459C-8A86-D87ED6672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23" y="1234440"/>
            <a:ext cx="11243199" cy="50932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64D56A-37BC-4925-8E88-259787A70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85" y="1252098"/>
            <a:ext cx="11243199" cy="50757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E995B7-DF00-49DF-855F-833432C09180}"/>
              </a:ext>
            </a:extLst>
          </p:cNvPr>
          <p:cNvSpPr/>
          <p:nvPr/>
        </p:nvSpPr>
        <p:spPr>
          <a:xfrm>
            <a:off x="550585" y="1234440"/>
            <a:ext cx="11258237" cy="5093208"/>
          </a:xfrm>
          <a:prstGeom prst="rect">
            <a:avLst/>
          </a:prstGeom>
          <a:solidFill>
            <a:srgbClr val="FFFFCC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8ADBC276-79BB-4BDD-98DA-D347D1F04B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67387"/>
          <a:stretch/>
        </p:blipFill>
        <p:spPr>
          <a:xfrm>
            <a:off x="5615324" y="1507877"/>
            <a:ext cx="5880173" cy="278154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80BC0C8-3C63-48D4-87CE-FEE4FF1C90DF}"/>
              </a:ext>
            </a:extLst>
          </p:cNvPr>
          <p:cNvGrpSpPr/>
          <p:nvPr/>
        </p:nvGrpSpPr>
        <p:grpSpPr>
          <a:xfrm>
            <a:off x="92580" y="0"/>
            <a:ext cx="12006841" cy="119641"/>
            <a:chOff x="92580" y="0"/>
            <a:chExt cx="12006841" cy="11964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F82CD18-0A0C-428E-A1A5-340CBE98F797}"/>
                </a:ext>
              </a:extLst>
            </p:cNvPr>
            <p:cNvSpPr/>
            <p:nvPr/>
          </p:nvSpPr>
          <p:spPr>
            <a:xfrm>
              <a:off x="92580" y="0"/>
              <a:ext cx="5910841" cy="11964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72D422D-1FE7-420A-953B-FAC706F9658E}"/>
                </a:ext>
              </a:extLst>
            </p:cNvPr>
            <p:cNvSpPr/>
            <p:nvPr/>
          </p:nvSpPr>
          <p:spPr>
            <a:xfrm>
              <a:off x="6188580" y="0"/>
              <a:ext cx="5910841" cy="11964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93C11EE-C764-4E69-92A0-6097DB532056}"/>
              </a:ext>
            </a:extLst>
          </p:cNvPr>
          <p:cNvSpPr txBox="1"/>
          <p:nvPr/>
        </p:nvSpPr>
        <p:spPr>
          <a:xfrm>
            <a:off x="1905002" y="263525"/>
            <a:ext cx="8381996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4400" b="1" dirty="0">
                <a:latin typeface="+mj-lt"/>
                <a:cs typeface="Segoe UI Semibold" panose="020B0702040204020203" pitchFamily="34" charset="0"/>
              </a:rPr>
              <a:t>SERVICE LEVEL ANALYSIS</a:t>
            </a:r>
            <a:endParaRPr lang="en-US" sz="4400" dirty="0">
              <a:latin typeface="+mj-lt"/>
              <a:cs typeface="Segoe UI Semibold" panose="020B0702040204020203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9D6FD2A-E747-4A20-9BA6-AB9445935435}"/>
              </a:ext>
            </a:extLst>
          </p:cNvPr>
          <p:cNvGrpSpPr/>
          <p:nvPr/>
        </p:nvGrpSpPr>
        <p:grpSpPr>
          <a:xfrm>
            <a:off x="5191672" y="6667243"/>
            <a:ext cx="1808658" cy="190757"/>
            <a:chOff x="5191672" y="6667243"/>
            <a:chExt cx="1808658" cy="190757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980CB43-E9C1-4221-B7A2-9231553672B8}"/>
                </a:ext>
              </a:extLst>
            </p:cNvPr>
            <p:cNvSpPr/>
            <p:nvPr/>
          </p:nvSpPr>
          <p:spPr>
            <a:xfrm>
              <a:off x="6096000" y="6667243"/>
              <a:ext cx="904330" cy="190757"/>
            </a:xfrm>
            <a:custGeom>
              <a:avLst/>
              <a:gdLst>
                <a:gd name="connsiteX0" fmla="*/ 0 w 904330"/>
                <a:gd name="connsiteY0" fmla="*/ 0 h 190757"/>
                <a:gd name="connsiteX1" fmla="*/ 904330 w 904330"/>
                <a:gd name="connsiteY1" fmla="*/ 190757 h 190757"/>
                <a:gd name="connsiteX2" fmla="*/ 0 w 904330"/>
                <a:gd name="connsiteY2" fmla="*/ 190757 h 190757"/>
                <a:gd name="connsiteX3" fmla="*/ 0 w 904330"/>
                <a:gd name="connsiteY3" fmla="*/ 0 h 19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330" h="190757">
                  <a:moveTo>
                    <a:pt x="0" y="0"/>
                  </a:moveTo>
                  <a:lnTo>
                    <a:pt x="904330" y="190757"/>
                  </a:lnTo>
                  <a:lnTo>
                    <a:pt x="0" y="1907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0E9880D-192C-4746-A9E8-F2BFD76B2409}"/>
                </a:ext>
              </a:extLst>
            </p:cNvPr>
            <p:cNvSpPr/>
            <p:nvPr/>
          </p:nvSpPr>
          <p:spPr>
            <a:xfrm>
              <a:off x="5191672" y="6667243"/>
              <a:ext cx="904329" cy="190757"/>
            </a:xfrm>
            <a:custGeom>
              <a:avLst/>
              <a:gdLst>
                <a:gd name="connsiteX0" fmla="*/ 904329 w 904329"/>
                <a:gd name="connsiteY0" fmla="*/ 0 h 190757"/>
                <a:gd name="connsiteX1" fmla="*/ 904329 w 904329"/>
                <a:gd name="connsiteY1" fmla="*/ 190757 h 190757"/>
                <a:gd name="connsiteX2" fmla="*/ 0 w 904329"/>
                <a:gd name="connsiteY2" fmla="*/ 190757 h 190757"/>
                <a:gd name="connsiteX3" fmla="*/ 904329 w 904329"/>
                <a:gd name="connsiteY3" fmla="*/ 0 h 19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329" h="190757">
                  <a:moveTo>
                    <a:pt x="904329" y="0"/>
                  </a:moveTo>
                  <a:lnTo>
                    <a:pt x="904329" y="190757"/>
                  </a:lnTo>
                  <a:lnTo>
                    <a:pt x="0" y="190757"/>
                  </a:lnTo>
                  <a:lnTo>
                    <a:pt x="9043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FCD9612F-DB75-4FBB-B8F9-1D60E68E7A3A}"/>
              </a:ext>
            </a:extLst>
          </p:cNvPr>
          <p:cNvSpPr txBox="1"/>
          <p:nvPr/>
        </p:nvSpPr>
        <p:spPr>
          <a:xfrm>
            <a:off x="700264" y="1540614"/>
            <a:ext cx="303831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SERVICE STRATEGY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07EF35-877B-466A-8E1D-33FDA3F493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67387"/>
          <a:stretch/>
        </p:blipFill>
        <p:spPr>
          <a:xfrm>
            <a:off x="3565814" y="1507877"/>
            <a:ext cx="2013236" cy="27815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74C3220-033F-478E-A19A-3CE1A933AF33}"/>
              </a:ext>
            </a:extLst>
          </p:cNvPr>
          <p:cNvSpPr/>
          <p:nvPr/>
        </p:nvSpPr>
        <p:spPr>
          <a:xfrm>
            <a:off x="9944425" y="1696917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1E988A-69AF-4D57-B6A5-FFF612F48E80}"/>
              </a:ext>
            </a:extLst>
          </p:cNvPr>
          <p:cNvSpPr txBox="1"/>
          <p:nvPr/>
        </p:nvSpPr>
        <p:spPr>
          <a:xfrm>
            <a:off x="9868029" y="1697190"/>
            <a:ext cx="14825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C6600"/>
                </a:solidFill>
              </a:rPr>
              <a:t>PUTAWA L60 DAYS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70031F-24D5-4569-A161-03808F2D091B}"/>
              </a:ext>
            </a:extLst>
          </p:cNvPr>
          <p:cNvSpPr txBox="1"/>
          <p:nvPr/>
        </p:nvSpPr>
        <p:spPr>
          <a:xfrm>
            <a:off x="9916837" y="1881856"/>
            <a:ext cx="14061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2.1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724F6A5-0AC9-4DA4-AFF4-6F508F83B445}"/>
              </a:ext>
            </a:extLst>
          </p:cNvPr>
          <p:cNvSpPr/>
          <p:nvPr/>
        </p:nvSpPr>
        <p:spPr>
          <a:xfrm>
            <a:off x="8184938" y="1696917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C2DFED-9856-40A1-8ABC-FECDD9AB6606}"/>
              </a:ext>
            </a:extLst>
          </p:cNvPr>
          <p:cNvSpPr txBox="1"/>
          <p:nvPr/>
        </p:nvSpPr>
        <p:spPr>
          <a:xfrm>
            <a:off x="8108542" y="1697190"/>
            <a:ext cx="14825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C6600"/>
                </a:solidFill>
              </a:rPr>
              <a:t>PUTAWA L60 DAYS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EE90A08-ABFE-4F83-B388-60634B01829E}"/>
              </a:ext>
            </a:extLst>
          </p:cNvPr>
          <p:cNvSpPr txBox="1"/>
          <p:nvPr/>
        </p:nvSpPr>
        <p:spPr>
          <a:xfrm>
            <a:off x="8157350" y="1881856"/>
            <a:ext cx="14061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2.1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40E92D9-ABE0-475A-B346-4F1ECE844BAB}"/>
              </a:ext>
            </a:extLst>
          </p:cNvPr>
          <p:cNvSpPr/>
          <p:nvPr/>
        </p:nvSpPr>
        <p:spPr>
          <a:xfrm>
            <a:off x="6326272" y="1696917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9416C0-129D-40F2-B049-F7625A9FF897}"/>
              </a:ext>
            </a:extLst>
          </p:cNvPr>
          <p:cNvSpPr txBox="1"/>
          <p:nvPr/>
        </p:nvSpPr>
        <p:spPr>
          <a:xfrm>
            <a:off x="6249876" y="1697190"/>
            <a:ext cx="14825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C6600"/>
                </a:solidFill>
              </a:rPr>
              <a:t>PUTAWA L60 DAYS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EC435C-C95B-4825-897B-412BF1015317}"/>
              </a:ext>
            </a:extLst>
          </p:cNvPr>
          <p:cNvSpPr txBox="1"/>
          <p:nvPr/>
        </p:nvSpPr>
        <p:spPr>
          <a:xfrm>
            <a:off x="6298684" y="1881856"/>
            <a:ext cx="14061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2.1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D73AA52-43E3-41F1-BBD7-A688C3BFC8F5}"/>
              </a:ext>
            </a:extLst>
          </p:cNvPr>
          <p:cNvSpPr/>
          <p:nvPr/>
        </p:nvSpPr>
        <p:spPr>
          <a:xfrm>
            <a:off x="4181628" y="1635658"/>
            <a:ext cx="1258408" cy="613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F6D5FC-F6D7-4B39-999C-A9A2393666CE}"/>
              </a:ext>
            </a:extLst>
          </p:cNvPr>
          <p:cNvSpPr/>
          <p:nvPr/>
        </p:nvSpPr>
        <p:spPr>
          <a:xfrm>
            <a:off x="9944425" y="2588171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186D1CA-3027-4CFF-A910-150698AC6A6C}"/>
              </a:ext>
            </a:extLst>
          </p:cNvPr>
          <p:cNvSpPr txBox="1"/>
          <p:nvPr/>
        </p:nvSpPr>
        <p:spPr>
          <a:xfrm>
            <a:off x="9868029" y="2588444"/>
            <a:ext cx="14825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C6600"/>
                </a:solidFill>
              </a:rPr>
              <a:t>PUTAWA L60 DAYS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E0811DE-DDDE-46E5-BD20-C80A9534CF43}"/>
              </a:ext>
            </a:extLst>
          </p:cNvPr>
          <p:cNvSpPr txBox="1"/>
          <p:nvPr/>
        </p:nvSpPr>
        <p:spPr>
          <a:xfrm>
            <a:off x="9916837" y="2773110"/>
            <a:ext cx="14061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2.1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F21284B-52A6-4CB4-8978-66948129DF4A}"/>
              </a:ext>
            </a:extLst>
          </p:cNvPr>
          <p:cNvSpPr/>
          <p:nvPr/>
        </p:nvSpPr>
        <p:spPr>
          <a:xfrm>
            <a:off x="8184938" y="2588171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1FE4BFA-71D3-402E-BBF9-94EC380A4BAF}"/>
              </a:ext>
            </a:extLst>
          </p:cNvPr>
          <p:cNvSpPr txBox="1"/>
          <p:nvPr/>
        </p:nvSpPr>
        <p:spPr>
          <a:xfrm>
            <a:off x="8108542" y="2588444"/>
            <a:ext cx="14825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C6600"/>
                </a:solidFill>
              </a:rPr>
              <a:t>PUTAWA L60 DAYS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5D65B53-E337-4835-A253-D7B5B786A036}"/>
              </a:ext>
            </a:extLst>
          </p:cNvPr>
          <p:cNvSpPr txBox="1"/>
          <p:nvPr/>
        </p:nvSpPr>
        <p:spPr>
          <a:xfrm>
            <a:off x="8157350" y="2773110"/>
            <a:ext cx="14061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2.1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DE2BA27-AE83-4E15-BCDF-C2831ECFBF04}"/>
              </a:ext>
            </a:extLst>
          </p:cNvPr>
          <p:cNvSpPr/>
          <p:nvPr/>
        </p:nvSpPr>
        <p:spPr>
          <a:xfrm>
            <a:off x="6326272" y="2588171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C5D5F4-90A2-4A76-9FC1-CDC0702E650F}"/>
              </a:ext>
            </a:extLst>
          </p:cNvPr>
          <p:cNvSpPr txBox="1"/>
          <p:nvPr/>
        </p:nvSpPr>
        <p:spPr>
          <a:xfrm>
            <a:off x="6249876" y="2588444"/>
            <a:ext cx="14825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C6600"/>
                </a:solidFill>
              </a:rPr>
              <a:t>PUTAWA L60 DAYS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682615A-513A-4911-8F4E-738C9C0AEE71}"/>
              </a:ext>
            </a:extLst>
          </p:cNvPr>
          <p:cNvSpPr txBox="1"/>
          <p:nvPr/>
        </p:nvSpPr>
        <p:spPr>
          <a:xfrm>
            <a:off x="6298684" y="2773110"/>
            <a:ext cx="14061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2.1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BF49112-C526-4CC0-B974-6882932FCEF4}"/>
              </a:ext>
            </a:extLst>
          </p:cNvPr>
          <p:cNvSpPr/>
          <p:nvPr/>
        </p:nvSpPr>
        <p:spPr>
          <a:xfrm>
            <a:off x="9943016" y="3486505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C24757D-04CE-4671-814C-38A64723CA40}"/>
              </a:ext>
            </a:extLst>
          </p:cNvPr>
          <p:cNvSpPr txBox="1"/>
          <p:nvPr/>
        </p:nvSpPr>
        <p:spPr>
          <a:xfrm>
            <a:off x="9866620" y="3486778"/>
            <a:ext cx="14825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C6600"/>
                </a:solidFill>
              </a:rPr>
              <a:t>PUTAWA L60 DAYS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F0841D4-43CD-4C00-9DAC-05159B022848}"/>
              </a:ext>
            </a:extLst>
          </p:cNvPr>
          <p:cNvSpPr txBox="1"/>
          <p:nvPr/>
        </p:nvSpPr>
        <p:spPr>
          <a:xfrm>
            <a:off x="9915428" y="3671444"/>
            <a:ext cx="14061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2.1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7C463A7-5448-472D-B5F7-CA2B6E9D7916}"/>
              </a:ext>
            </a:extLst>
          </p:cNvPr>
          <p:cNvSpPr/>
          <p:nvPr/>
        </p:nvSpPr>
        <p:spPr>
          <a:xfrm>
            <a:off x="8183529" y="3486505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502A2EC-D797-4FF2-9597-1289697CA478}"/>
              </a:ext>
            </a:extLst>
          </p:cNvPr>
          <p:cNvSpPr txBox="1"/>
          <p:nvPr/>
        </p:nvSpPr>
        <p:spPr>
          <a:xfrm>
            <a:off x="8107133" y="3486778"/>
            <a:ext cx="14825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C6600"/>
                </a:solidFill>
              </a:rPr>
              <a:t>PUTAWA L60 DAYS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872431A-7D56-4608-ABEE-490A1B25060F}"/>
              </a:ext>
            </a:extLst>
          </p:cNvPr>
          <p:cNvSpPr txBox="1"/>
          <p:nvPr/>
        </p:nvSpPr>
        <p:spPr>
          <a:xfrm>
            <a:off x="8155941" y="3671444"/>
            <a:ext cx="14061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2.1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94B4A79-57AF-4B09-A5C4-EB5F05649CFF}"/>
              </a:ext>
            </a:extLst>
          </p:cNvPr>
          <p:cNvSpPr/>
          <p:nvPr/>
        </p:nvSpPr>
        <p:spPr>
          <a:xfrm>
            <a:off x="6324863" y="3486505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70F2254-41EF-48E5-8B1E-CE4576DBDD61}"/>
              </a:ext>
            </a:extLst>
          </p:cNvPr>
          <p:cNvSpPr txBox="1"/>
          <p:nvPr/>
        </p:nvSpPr>
        <p:spPr>
          <a:xfrm>
            <a:off x="6248467" y="3486778"/>
            <a:ext cx="14825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C6600"/>
                </a:solidFill>
              </a:rPr>
              <a:t>PUTAWA L60 DAYS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85CA7E0-00F3-4017-BA40-4BB9AEE6979E}"/>
              </a:ext>
            </a:extLst>
          </p:cNvPr>
          <p:cNvSpPr txBox="1"/>
          <p:nvPr/>
        </p:nvSpPr>
        <p:spPr>
          <a:xfrm>
            <a:off x="6297275" y="3671444"/>
            <a:ext cx="14061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2.1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416D5F5-89D8-47E6-AA5C-082A1A35C798}"/>
              </a:ext>
            </a:extLst>
          </p:cNvPr>
          <p:cNvSpPr/>
          <p:nvPr/>
        </p:nvSpPr>
        <p:spPr>
          <a:xfrm>
            <a:off x="4203382" y="3054477"/>
            <a:ext cx="1236653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5386328-0DF9-418E-ACAF-378939D60EC4}"/>
              </a:ext>
            </a:extLst>
          </p:cNvPr>
          <p:cNvSpPr txBox="1"/>
          <p:nvPr/>
        </p:nvSpPr>
        <p:spPr>
          <a:xfrm>
            <a:off x="3869811" y="3054750"/>
            <a:ext cx="14825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C6600"/>
                </a:solidFill>
              </a:rPr>
              <a:t>AVG SAF STOCK DAYS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233908E-F71E-4A22-AAE6-25EDCDDE3B70}"/>
              </a:ext>
            </a:extLst>
          </p:cNvPr>
          <p:cNvSpPr txBox="1"/>
          <p:nvPr/>
        </p:nvSpPr>
        <p:spPr>
          <a:xfrm>
            <a:off x="3918619" y="3239416"/>
            <a:ext cx="14061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369FB2-37BF-4052-8F8F-6488A0E2BD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4353" y="1552575"/>
            <a:ext cx="5742487" cy="2660672"/>
          </a:xfrm>
          <a:prstGeom prst="rect">
            <a:avLst/>
          </a:prstGeom>
          <a:ln>
            <a:solidFill>
              <a:srgbClr val="CC6600"/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7A82709-AF26-4AC8-98A2-90D0D64BA790}"/>
              </a:ext>
            </a:extLst>
          </p:cNvPr>
          <p:cNvSpPr txBox="1"/>
          <p:nvPr/>
        </p:nvSpPr>
        <p:spPr>
          <a:xfrm>
            <a:off x="3848056" y="1697190"/>
            <a:ext cx="14825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C6600"/>
                </a:solidFill>
              </a:rPr>
              <a:t>SERVICE LEVEL GOAL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5EA8CC8-8C19-40C8-BD53-DAF9DE35D7B0}"/>
              </a:ext>
            </a:extLst>
          </p:cNvPr>
          <p:cNvSpPr txBox="1"/>
          <p:nvPr/>
        </p:nvSpPr>
        <p:spPr>
          <a:xfrm>
            <a:off x="3896864" y="1881856"/>
            <a:ext cx="14061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98.5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36E7D9-9678-4B14-B870-36777AC43791}"/>
              </a:ext>
            </a:extLst>
          </p:cNvPr>
          <p:cNvSpPr/>
          <p:nvPr/>
        </p:nvSpPr>
        <p:spPr>
          <a:xfrm>
            <a:off x="5883047" y="4061957"/>
            <a:ext cx="5529700" cy="69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6FEAC499-5171-4377-BD78-8FECC40778BF}"/>
              </a:ext>
            </a:extLst>
          </p:cNvPr>
          <p:cNvSpPr txBox="1"/>
          <p:nvPr/>
        </p:nvSpPr>
        <p:spPr>
          <a:xfrm>
            <a:off x="6215045" y="4050800"/>
            <a:ext cx="555593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88</a:t>
            </a: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049C7838-0657-47DF-9791-3069C8835DD7}"/>
              </a:ext>
            </a:extLst>
          </p:cNvPr>
          <p:cNvSpPr txBox="1"/>
          <p:nvPr/>
        </p:nvSpPr>
        <p:spPr>
          <a:xfrm>
            <a:off x="7129190" y="4052108"/>
            <a:ext cx="555593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90</a:t>
            </a: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EB9EC0AC-68B6-4540-9966-EE357554A8D9}"/>
              </a:ext>
            </a:extLst>
          </p:cNvPr>
          <p:cNvSpPr txBox="1"/>
          <p:nvPr/>
        </p:nvSpPr>
        <p:spPr>
          <a:xfrm>
            <a:off x="8050638" y="4052108"/>
            <a:ext cx="555593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93</a:t>
            </a: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2581986F-35AA-40EA-ADF5-4083C440E9D8}"/>
              </a:ext>
            </a:extLst>
          </p:cNvPr>
          <p:cNvSpPr txBox="1"/>
          <p:nvPr/>
        </p:nvSpPr>
        <p:spPr>
          <a:xfrm>
            <a:off x="8972963" y="4040452"/>
            <a:ext cx="555593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96</a:t>
            </a: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4AD12ECF-6694-463B-B7D7-CAD371BACCD5}"/>
              </a:ext>
            </a:extLst>
          </p:cNvPr>
          <p:cNvSpPr txBox="1"/>
          <p:nvPr/>
        </p:nvSpPr>
        <p:spPr>
          <a:xfrm>
            <a:off x="9890780" y="4044065"/>
            <a:ext cx="555593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98</a:t>
            </a: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77B0629D-1ED6-419F-BC7D-ED55BBCB428C}"/>
              </a:ext>
            </a:extLst>
          </p:cNvPr>
          <p:cNvSpPr txBox="1"/>
          <p:nvPr/>
        </p:nvSpPr>
        <p:spPr>
          <a:xfrm>
            <a:off x="10814453" y="4031756"/>
            <a:ext cx="555593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99</a:t>
            </a: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203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19">
            <a:extLst>
              <a:ext uri="{FF2B5EF4-FFF2-40B4-BE49-F238E27FC236}">
                <a16:creationId xmlns:a16="http://schemas.microsoft.com/office/drawing/2014/main" id="{036AC172-49E8-4A72-B0C6-C7C7BC209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23" y="1234440"/>
            <a:ext cx="11243199" cy="5093208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63632C93-57C7-420C-9D82-4CEBDCD49D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85" y="1252098"/>
            <a:ext cx="11243199" cy="5075772"/>
          </a:xfrm>
          <a:prstGeom prst="rect">
            <a:avLst/>
          </a:prstGeom>
        </p:spPr>
      </p:pic>
      <p:sp>
        <p:nvSpPr>
          <p:cNvPr id="122" name="Rectangle 121">
            <a:extLst>
              <a:ext uri="{FF2B5EF4-FFF2-40B4-BE49-F238E27FC236}">
                <a16:creationId xmlns:a16="http://schemas.microsoft.com/office/drawing/2014/main" id="{B0453BF2-57A1-4CA6-8163-6E4F220FD75B}"/>
              </a:ext>
            </a:extLst>
          </p:cNvPr>
          <p:cNvSpPr/>
          <p:nvPr/>
        </p:nvSpPr>
        <p:spPr>
          <a:xfrm>
            <a:off x="550585" y="1234440"/>
            <a:ext cx="11258237" cy="5093208"/>
          </a:xfrm>
          <a:prstGeom prst="rect">
            <a:avLst/>
          </a:prstGeom>
          <a:solidFill>
            <a:srgbClr val="FFFFCC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8ADBC276-79BB-4BDD-98DA-D347D1F04B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67387"/>
          <a:stretch/>
        </p:blipFill>
        <p:spPr>
          <a:xfrm>
            <a:off x="5615324" y="1507877"/>
            <a:ext cx="5880173" cy="278154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80BC0C8-3C63-48D4-87CE-FEE4FF1C90DF}"/>
              </a:ext>
            </a:extLst>
          </p:cNvPr>
          <p:cNvGrpSpPr/>
          <p:nvPr/>
        </p:nvGrpSpPr>
        <p:grpSpPr>
          <a:xfrm>
            <a:off x="92580" y="0"/>
            <a:ext cx="12006841" cy="119641"/>
            <a:chOff x="92580" y="0"/>
            <a:chExt cx="12006841" cy="11964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F82CD18-0A0C-428E-A1A5-340CBE98F797}"/>
                </a:ext>
              </a:extLst>
            </p:cNvPr>
            <p:cNvSpPr/>
            <p:nvPr/>
          </p:nvSpPr>
          <p:spPr>
            <a:xfrm>
              <a:off x="92580" y="0"/>
              <a:ext cx="5910841" cy="11964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72D422D-1FE7-420A-953B-FAC706F9658E}"/>
                </a:ext>
              </a:extLst>
            </p:cNvPr>
            <p:cNvSpPr/>
            <p:nvPr/>
          </p:nvSpPr>
          <p:spPr>
            <a:xfrm>
              <a:off x="6188580" y="0"/>
              <a:ext cx="5910841" cy="11964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93C11EE-C764-4E69-92A0-6097DB532056}"/>
              </a:ext>
            </a:extLst>
          </p:cNvPr>
          <p:cNvSpPr txBox="1"/>
          <p:nvPr/>
        </p:nvSpPr>
        <p:spPr>
          <a:xfrm>
            <a:off x="1905002" y="263525"/>
            <a:ext cx="8381996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4400" b="1" dirty="0">
                <a:latin typeface="+mj-lt"/>
                <a:cs typeface="Segoe UI Semibold" panose="020B0702040204020203" pitchFamily="34" charset="0"/>
              </a:rPr>
              <a:t>SERVICE LEVEL ANALYSIS</a:t>
            </a:r>
            <a:endParaRPr lang="en-US" sz="4400" dirty="0">
              <a:latin typeface="+mj-lt"/>
              <a:cs typeface="Segoe UI Semibold" panose="020B0702040204020203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9D6FD2A-E747-4A20-9BA6-AB9445935435}"/>
              </a:ext>
            </a:extLst>
          </p:cNvPr>
          <p:cNvGrpSpPr/>
          <p:nvPr/>
        </p:nvGrpSpPr>
        <p:grpSpPr>
          <a:xfrm>
            <a:off x="5191672" y="6667243"/>
            <a:ext cx="1808658" cy="190757"/>
            <a:chOff x="5191672" y="6667243"/>
            <a:chExt cx="1808658" cy="190757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980CB43-E9C1-4221-B7A2-9231553672B8}"/>
                </a:ext>
              </a:extLst>
            </p:cNvPr>
            <p:cNvSpPr/>
            <p:nvPr/>
          </p:nvSpPr>
          <p:spPr>
            <a:xfrm>
              <a:off x="6096000" y="6667243"/>
              <a:ext cx="904330" cy="190757"/>
            </a:xfrm>
            <a:custGeom>
              <a:avLst/>
              <a:gdLst>
                <a:gd name="connsiteX0" fmla="*/ 0 w 904330"/>
                <a:gd name="connsiteY0" fmla="*/ 0 h 190757"/>
                <a:gd name="connsiteX1" fmla="*/ 904330 w 904330"/>
                <a:gd name="connsiteY1" fmla="*/ 190757 h 190757"/>
                <a:gd name="connsiteX2" fmla="*/ 0 w 904330"/>
                <a:gd name="connsiteY2" fmla="*/ 190757 h 190757"/>
                <a:gd name="connsiteX3" fmla="*/ 0 w 904330"/>
                <a:gd name="connsiteY3" fmla="*/ 0 h 19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330" h="190757">
                  <a:moveTo>
                    <a:pt x="0" y="0"/>
                  </a:moveTo>
                  <a:lnTo>
                    <a:pt x="904330" y="190757"/>
                  </a:lnTo>
                  <a:lnTo>
                    <a:pt x="0" y="1907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0E9880D-192C-4746-A9E8-F2BFD76B2409}"/>
                </a:ext>
              </a:extLst>
            </p:cNvPr>
            <p:cNvSpPr/>
            <p:nvPr/>
          </p:nvSpPr>
          <p:spPr>
            <a:xfrm>
              <a:off x="5191672" y="6667243"/>
              <a:ext cx="904329" cy="190757"/>
            </a:xfrm>
            <a:custGeom>
              <a:avLst/>
              <a:gdLst>
                <a:gd name="connsiteX0" fmla="*/ 904329 w 904329"/>
                <a:gd name="connsiteY0" fmla="*/ 0 h 190757"/>
                <a:gd name="connsiteX1" fmla="*/ 904329 w 904329"/>
                <a:gd name="connsiteY1" fmla="*/ 190757 h 190757"/>
                <a:gd name="connsiteX2" fmla="*/ 0 w 904329"/>
                <a:gd name="connsiteY2" fmla="*/ 190757 h 190757"/>
                <a:gd name="connsiteX3" fmla="*/ 904329 w 904329"/>
                <a:gd name="connsiteY3" fmla="*/ 0 h 19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329" h="190757">
                  <a:moveTo>
                    <a:pt x="904329" y="0"/>
                  </a:moveTo>
                  <a:lnTo>
                    <a:pt x="904329" y="190757"/>
                  </a:lnTo>
                  <a:lnTo>
                    <a:pt x="0" y="190757"/>
                  </a:lnTo>
                  <a:lnTo>
                    <a:pt x="9043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707EF35-877B-466A-8E1D-33FDA3F493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67387"/>
          <a:stretch/>
        </p:blipFill>
        <p:spPr>
          <a:xfrm>
            <a:off x="3565814" y="1507877"/>
            <a:ext cx="2013236" cy="27815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85A157-8FEE-4AE9-A75E-51C1E94233B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4202"/>
          <a:stretch/>
        </p:blipFill>
        <p:spPr>
          <a:xfrm>
            <a:off x="877824" y="4396955"/>
            <a:ext cx="10674442" cy="154988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6053FF4-7919-47D7-96C5-8E2C6CF94122}"/>
              </a:ext>
            </a:extLst>
          </p:cNvPr>
          <p:cNvSpPr txBox="1"/>
          <p:nvPr/>
        </p:nvSpPr>
        <p:spPr>
          <a:xfrm>
            <a:off x="713926" y="3264498"/>
            <a:ext cx="2810773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PERFORMANCE 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 Where did you miss?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4C3220-033F-478E-A19A-3CE1A933AF33}"/>
              </a:ext>
            </a:extLst>
          </p:cNvPr>
          <p:cNvSpPr/>
          <p:nvPr/>
        </p:nvSpPr>
        <p:spPr>
          <a:xfrm>
            <a:off x="9944425" y="1696917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1E988A-69AF-4D57-B6A5-FFF612F48E80}"/>
              </a:ext>
            </a:extLst>
          </p:cNvPr>
          <p:cNvSpPr txBox="1"/>
          <p:nvPr/>
        </p:nvSpPr>
        <p:spPr>
          <a:xfrm>
            <a:off x="9868029" y="1697190"/>
            <a:ext cx="14825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C6600"/>
                </a:solidFill>
              </a:rPr>
              <a:t>PUTAWA L60 DAYS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70031F-24D5-4569-A161-03808F2D091B}"/>
              </a:ext>
            </a:extLst>
          </p:cNvPr>
          <p:cNvSpPr txBox="1"/>
          <p:nvPr/>
        </p:nvSpPr>
        <p:spPr>
          <a:xfrm>
            <a:off x="9916837" y="1881856"/>
            <a:ext cx="14061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2.1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724F6A5-0AC9-4DA4-AFF4-6F508F83B445}"/>
              </a:ext>
            </a:extLst>
          </p:cNvPr>
          <p:cNvSpPr/>
          <p:nvPr/>
        </p:nvSpPr>
        <p:spPr>
          <a:xfrm>
            <a:off x="8184938" y="1696917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C2DFED-9856-40A1-8ABC-FECDD9AB6606}"/>
              </a:ext>
            </a:extLst>
          </p:cNvPr>
          <p:cNvSpPr txBox="1"/>
          <p:nvPr/>
        </p:nvSpPr>
        <p:spPr>
          <a:xfrm>
            <a:off x="8108542" y="1697190"/>
            <a:ext cx="14825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C6600"/>
                </a:solidFill>
              </a:rPr>
              <a:t>PUTAWA L60 DAYS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EE90A08-ABFE-4F83-B388-60634B01829E}"/>
              </a:ext>
            </a:extLst>
          </p:cNvPr>
          <p:cNvSpPr txBox="1"/>
          <p:nvPr/>
        </p:nvSpPr>
        <p:spPr>
          <a:xfrm>
            <a:off x="8157350" y="1881856"/>
            <a:ext cx="14061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2.1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40E92D9-ABE0-475A-B346-4F1ECE844BAB}"/>
              </a:ext>
            </a:extLst>
          </p:cNvPr>
          <p:cNvSpPr/>
          <p:nvPr/>
        </p:nvSpPr>
        <p:spPr>
          <a:xfrm>
            <a:off x="6326272" y="1696917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9416C0-129D-40F2-B049-F7625A9FF897}"/>
              </a:ext>
            </a:extLst>
          </p:cNvPr>
          <p:cNvSpPr txBox="1"/>
          <p:nvPr/>
        </p:nvSpPr>
        <p:spPr>
          <a:xfrm>
            <a:off x="6249876" y="1697190"/>
            <a:ext cx="14825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C6600"/>
                </a:solidFill>
              </a:rPr>
              <a:t>PUTAWA L60 DAYS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EC435C-C95B-4825-897B-412BF1015317}"/>
              </a:ext>
            </a:extLst>
          </p:cNvPr>
          <p:cNvSpPr txBox="1"/>
          <p:nvPr/>
        </p:nvSpPr>
        <p:spPr>
          <a:xfrm>
            <a:off x="6298684" y="1881856"/>
            <a:ext cx="14061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2.1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D73AA52-43E3-41F1-BBD7-A688C3BFC8F5}"/>
              </a:ext>
            </a:extLst>
          </p:cNvPr>
          <p:cNvSpPr/>
          <p:nvPr/>
        </p:nvSpPr>
        <p:spPr>
          <a:xfrm>
            <a:off x="4181628" y="1635658"/>
            <a:ext cx="1258408" cy="613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F6D5FC-F6D7-4B39-999C-A9A2393666CE}"/>
              </a:ext>
            </a:extLst>
          </p:cNvPr>
          <p:cNvSpPr/>
          <p:nvPr/>
        </p:nvSpPr>
        <p:spPr>
          <a:xfrm>
            <a:off x="9944425" y="2588171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186D1CA-3027-4CFF-A910-150698AC6A6C}"/>
              </a:ext>
            </a:extLst>
          </p:cNvPr>
          <p:cNvSpPr txBox="1"/>
          <p:nvPr/>
        </p:nvSpPr>
        <p:spPr>
          <a:xfrm>
            <a:off x="9868029" y="2588444"/>
            <a:ext cx="14825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C6600"/>
                </a:solidFill>
              </a:rPr>
              <a:t>PUTAWA L60 DAYS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E0811DE-DDDE-46E5-BD20-C80A9534CF43}"/>
              </a:ext>
            </a:extLst>
          </p:cNvPr>
          <p:cNvSpPr txBox="1"/>
          <p:nvPr/>
        </p:nvSpPr>
        <p:spPr>
          <a:xfrm>
            <a:off x="9916837" y="2773110"/>
            <a:ext cx="14061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2.1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F21284B-52A6-4CB4-8978-66948129DF4A}"/>
              </a:ext>
            </a:extLst>
          </p:cNvPr>
          <p:cNvSpPr/>
          <p:nvPr/>
        </p:nvSpPr>
        <p:spPr>
          <a:xfrm>
            <a:off x="8184938" y="2588171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1FE4BFA-71D3-402E-BBF9-94EC380A4BAF}"/>
              </a:ext>
            </a:extLst>
          </p:cNvPr>
          <p:cNvSpPr txBox="1"/>
          <p:nvPr/>
        </p:nvSpPr>
        <p:spPr>
          <a:xfrm>
            <a:off x="8108542" y="2588444"/>
            <a:ext cx="14825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C6600"/>
                </a:solidFill>
              </a:rPr>
              <a:t>PUTAWA L60 DAYS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5D65B53-E337-4835-A253-D7B5B786A036}"/>
              </a:ext>
            </a:extLst>
          </p:cNvPr>
          <p:cNvSpPr txBox="1"/>
          <p:nvPr/>
        </p:nvSpPr>
        <p:spPr>
          <a:xfrm>
            <a:off x="8157350" y="2773110"/>
            <a:ext cx="14061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2.1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DE2BA27-AE83-4E15-BCDF-C2831ECFBF04}"/>
              </a:ext>
            </a:extLst>
          </p:cNvPr>
          <p:cNvSpPr/>
          <p:nvPr/>
        </p:nvSpPr>
        <p:spPr>
          <a:xfrm>
            <a:off x="6326272" y="2588171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C5D5F4-90A2-4A76-9FC1-CDC0702E650F}"/>
              </a:ext>
            </a:extLst>
          </p:cNvPr>
          <p:cNvSpPr txBox="1"/>
          <p:nvPr/>
        </p:nvSpPr>
        <p:spPr>
          <a:xfrm>
            <a:off x="6249876" y="2588444"/>
            <a:ext cx="14825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C6600"/>
                </a:solidFill>
              </a:rPr>
              <a:t>PUTAWA L60 DAYS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682615A-513A-4911-8F4E-738C9C0AEE71}"/>
              </a:ext>
            </a:extLst>
          </p:cNvPr>
          <p:cNvSpPr txBox="1"/>
          <p:nvPr/>
        </p:nvSpPr>
        <p:spPr>
          <a:xfrm>
            <a:off x="6298684" y="2773110"/>
            <a:ext cx="14061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2.1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BF49112-C526-4CC0-B974-6882932FCEF4}"/>
              </a:ext>
            </a:extLst>
          </p:cNvPr>
          <p:cNvSpPr/>
          <p:nvPr/>
        </p:nvSpPr>
        <p:spPr>
          <a:xfrm>
            <a:off x="9943016" y="3486505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C24757D-04CE-4671-814C-38A64723CA40}"/>
              </a:ext>
            </a:extLst>
          </p:cNvPr>
          <p:cNvSpPr txBox="1"/>
          <p:nvPr/>
        </p:nvSpPr>
        <p:spPr>
          <a:xfrm>
            <a:off x="9866620" y="3486778"/>
            <a:ext cx="14825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C6600"/>
                </a:solidFill>
              </a:rPr>
              <a:t>PUTAWA L60 DAYS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F0841D4-43CD-4C00-9DAC-05159B022848}"/>
              </a:ext>
            </a:extLst>
          </p:cNvPr>
          <p:cNvSpPr txBox="1"/>
          <p:nvPr/>
        </p:nvSpPr>
        <p:spPr>
          <a:xfrm>
            <a:off x="9915428" y="3671444"/>
            <a:ext cx="14061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2.1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7C463A7-5448-472D-B5F7-CA2B6E9D7916}"/>
              </a:ext>
            </a:extLst>
          </p:cNvPr>
          <p:cNvSpPr/>
          <p:nvPr/>
        </p:nvSpPr>
        <p:spPr>
          <a:xfrm>
            <a:off x="8183529" y="3486505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502A2EC-D797-4FF2-9597-1289697CA478}"/>
              </a:ext>
            </a:extLst>
          </p:cNvPr>
          <p:cNvSpPr txBox="1"/>
          <p:nvPr/>
        </p:nvSpPr>
        <p:spPr>
          <a:xfrm>
            <a:off x="8107133" y="3486778"/>
            <a:ext cx="14825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C6600"/>
                </a:solidFill>
              </a:rPr>
              <a:t>PUTAWA L60 DAYS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872431A-7D56-4608-ABEE-490A1B25060F}"/>
              </a:ext>
            </a:extLst>
          </p:cNvPr>
          <p:cNvSpPr txBox="1"/>
          <p:nvPr/>
        </p:nvSpPr>
        <p:spPr>
          <a:xfrm>
            <a:off x="8155941" y="3671444"/>
            <a:ext cx="14061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2.1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94B4A79-57AF-4B09-A5C4-EB5F05649CFF}"/>
              </a:ext>
            </a:extLst>
          </p:cNvPr>
          <p:cNvSpPr/>
          <p:nvPr/>
        </p:nvSpPr>
        <p:spPr>
          <a:xfrm>
            <a:off x="6324863" y="3486505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70F2254-41EF-48E5-8B1E-CE4576DBDD61}"/>
              </a:ext>
            </a:extLst>
          </p:cNvPr>
          <p:cNvSpPr txBox="1"/>
          <p:nvPr/>
        </p:nvSpPr>
        <p:spPr>
          <a:xfrm>
            <a:off x="6248467" y="3486778"/>
            <a:ext cx="14825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C6600"/>
                </a:solidFill>
              </a:rPr>
              <a:t>PUTAWA L60 DAYS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85CA7E0-00F3-4017-BA40-4BB9AEE6979E}"/>
              </a:ext>
            </a:extLst>
          </p:cNvPr>
          <p:cNvSpPr txBox="1"/>
          <p:nvPr/>
        </p:nvSpPr>
        <p:spPr>
          <a:xfrm>
            <a:off x="6297275" y="3671444"/>
            <a:ext cx="14061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2.1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416D5F5-89D8-47E6-AA5C-082A1A35C798}"/>
              </a:ext>
            </a:extLst>
          </p:cNvPr>
          <p:cNvSpPr/>
          <p:nvPr/>
        </p:nvSpPr>
        <p:spPr>
          <a:xfrm>
            <a:off x="4203382" y="3054477"/>
            <a:ext cx="1236653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5386328-0DF9-418E-ACAF-378939D60EC4}"/>
              </a:ext>
            </a:extLst>
          </p:cNvPr>
          <p:cNvSpPr txBox="1"/>
          <p:nvPr/>
        </p:nvSpPr>
        <p:spPr>
          <a:xfrm>
            <a:off x="3869811" y="3054750"/>
            <a:ext cx="14825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C6600"/>
                </a:solidFill>
              </a:rPr>
              <a:t>AVG SAF STOCK DAYS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233908E-F71E-4A22-AAE6-25EDCDDE3B70}"/>
              </a:ext>
            </a:extLst>
          </p:cNvPr>
          <p:cNvSpPr txBox="1"/>
          <p:nvPr/>
        </p:nvSpPr>
        <p:spPr>
          <a:xfrm>
            <a:off x="3918619" y="3239416"/>
            <a:ext cx="14061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1957498-184B-4136-B472-75359DBFC318}"/>
              </a:ext>
            </a:extLst>
          </p:cNvPr>
          <p:cNvSpPr/>
          <p:nvPr/>
        </p:nvSpPr>
        <p:spPr>
          <a:xfrm>
            <a:off x="3599586" y="4492329"/>
            <a:ext cx="1173891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EE8B647-445B-4972-AB5F-DAC58258E173}"/>
              </a:ext>
            </a:extLst>
          </p:cNvPr>
          <p:cNvSpPr txBox="1"/>
          <p:nvPr/>
        </p:nvSpPr>
        <p:spPr>
          <a:xfrm>
            <a:off x="3599587" y="4723762"/>
            <a:ext cx="122813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98.6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2D168B2-F1A7-4851-A345-8616E466652E}"/>
              </a:ext>
            </a:extLst>
          </p:cNvPr>
          <p:cNvSpPr/>
          <p:nvPr/>
        </p:nvSpPr>
        <p:spPr>
          <a:xfrm>
            <a:off x="4946079" y="4491942"/>
            <a:ext cx="1173891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028B6DA-D138-4B59-9A7E-ED09C905AF03}"/>
              </a:ext>
            </a:extLst>
          </p:cNvPr>
          <p:cNvSpPr txBox="1"/>
          <p:nvPr/>
        </p:nvSpPr>
        <p:spPr>
          <a:xfrm>
            <a:off x="4946080" y="4723375"/>
            <a:ext cx="122813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90.3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98375B2-1E3D-4660-B71F-3483901DD2D2}"/>
              </a:ext>
            </a:extLst>
          </p:cNvPr>
          <p:cNvSpPr/>
          <p:nvPr/>
        </p:nvSpPr>
        <p:spPr>
          <a:xfrm>
            <a:off x="6276658" y="4491942"/>
            <a:ext cx="1173891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02C19E6-CEEA-44DA-9FB4-864EB5F2AE7D}"/>
              </a:ext>
            </a:extLst>
          </p:cNvPr>
          <p:cNvSpPr txBox="1"/>
          <p:nvPr/>
        </p:nvSpPr>
        <p:spPr>
          <a:xfrm>
            <a:off x="6276659" y="4723375"/>
            <a:ext cx="122813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99.4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1929982-9D53-46E9-8B17-5BB155473309}"/>
              </a:ext>
            </a:extLst>
          </p:cNvPr>
          <p:cNvSpPr/>
          <p:nvPr/>
        </p:nvSpPr>
        <p:spPr>
          <a:xfrm>
            <a:off x="7623151" y="4491555"/>
            <a:ext cx="1173891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A029B29-CBE2-4F29-ACE3-04A57CFD9A78}"/>
              </a:ext>
            </a:extLst>
          </p:cNvPr>
          <p:cNvSpPr txBox="1"/>
          <p:nvPr/>
        </p:nvSpPr>
        <p:spPr>
          <a:xfrm>
            <a:off x="7623152" y="4722988"/>
            <a:ext cx="122813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97.9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FE3BCBF-5376-4B40-B0A5-9CFE5875AA4F}"/>
              </a:ext>
            </a:extLst>
          </p:cNvPr>
          <p:cNvSpPr/>
          <p:nvPr/>
        </p:nvSpPr>
        <p:spPr>
          <a:xfrm>
            <a:off x="8923147" y="4491555"/>
            <a:ext cx="1173891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D63FC82-F776-4DEE-A997-388F58C0AB8A}"/>
              </a:ext>
            </a:extLst>
          </p:cNvPr>
          <p:cNvSpPr txBox="1"/>
          <p:nvPr/>
        </p:nvSpPr>
        <p:spPr>
          <a:xfrm>
            <a:off x="8923148" y="4722988"/>
            <a:ext cx="122813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92.7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09578AA-132D-43A8-9949-736A8689BA94}"/>
              </a:ext>
            </a:extLst>
          </p:cNvPr>
          <p:cNvSpPr/>
          <p:nvPr/>
        </p:nvSpPr>
        <p:spPr>
          <a:xfrm>
            <a:off x="10269640" y="4491168"/>
            <a:ext cx="1173891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E0FC88A-CF3A-4756-BFD4-023B3047210E}"/>
              </a:ext>
            </a:extLst>
          </p:cNvPr>
          <p:cNvSpPr txBox="1"/>
          <p:nvPr/>
        </p:nvSpPr>
        <p:spPr>
          <a:xfrm>
            <a:off x="10269641" y="4722601"/>
            <a:ext cx="122813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94.9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240F1D3-5590-4095-9C6E-8E310A0D5269}"/>
              </a:ext>
            </a:extLst>
          </p:cNvPr>
          <p:cNvSpPr/>
          <p:nvPr/>
        </p:nvSpPr>
        <p:spPr>
          <a:xfrm>
            <a:off x="3615083" y="5277737"/>
            <a:ext cx="1173891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BBD4CF9-6D04-4B25-88C3-1E4C1B8F9783}"/>
              </a:ext>
            </a:extLst>
          </p:cNvPr>
          <p:cNvSpPr txBox="1"/>
          <p:nvPr/>
        </p:nvSpPr>
        <p:spPr>
          <a:xfrm>
            <a:off x="3615084" y="5509170"/>
            <a:ext cx="122813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98.8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B64BD9D9-7446-484B-8C63-DFF1629FB503}"/>
              </a:ext>
            </a:extLst>
          </p:cNvPr>
          <p:cNvSpPr/>
          <p:nvPr/>
        </p:nvSpPr>
        <p:spPr>
          <a:xfrm>
            <a:off x="4961576" y="5277350"/>
            <a:ext cx="1173891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7EAFD05-A773-4850-AF58-C57E7049B018}"/>
              </a:ext>
            </a:extLst>
          </p:cNvPr>
          <p:cNvSpPr txBox="1"/>
          <p:nvPr/>
        </p:nvSpPr>
        <p:spPr>
          <a:xfrm>
            <a:off x="4961577" y="5508783"/>
            <a:ext cx="122813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95.3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B9D0390-367E-4A97-A3C4-C81A417B9E73}"/>
              </a:ext>
            </a:extLst>
          </p:cNvPr>
          <p:cNvSpPr/>
          <p:nvPr/>
        </p:nvSpPr>
        <p:spPr>
          <a:xfrm>
            <a:off x="6292155" y="5277350"/>
            <a:ext cx="1173891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022BC2B-18D5-4C52-86E9-0D3C4F863992}"/>
              </a:ext>
            </a:extLst>
          </p:cNvPr>
          <p:cNvSpPr txBox="1"/>
          <p:nvPr/>
        </p:nvSpPr>
        <p:spPr>
          <a:xfrm>
            <a:off x="6292156" y="5508783"/>
            <a:ext cx="122813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95.2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0719C943-27FE-47E0-B06D-947A90A18106}"/>
              </a:ext>
            </a:extLst>
          </p:cNvPr>
          <p:cNvSpPr/>
          <p:nvPr/>
        </p:nvSpPr>
        <p:spPr>
          <a:xfrm>
            <a:off x="7638648" y="5276963"/>
            <a:ext cx="1173891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9DF222A-8C07-461B-A479-456CE91E5357}"/>
              </a:ext>
            </a:extLst>
          </p:cNvPr>
          <p:cNvSpPr txBox="1"/>
          <p:nvPr/>
        </p:nvSpPr>
        <p:spPr>
          <a:xfrm>
            <a:off x="7638649" y="5508396"/>
            <a:ext cx="122813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98.7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73F7113-FCE9-4375-8FBE-059F33271DF5}"/>
              </a:ext>
            </a:extLst>
          </p:cNvPr>
          <p:cNvSpPr/>
          <p:nvPr/>
        </p:nvSpPr>
        <p:spPr>
          <a:xfrm>
            <a:off x="8938644" y="5276963"/>
            <a:ext cx="1173891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7172CA8C-3D7A-4A27-A083-E51C003F6467}"/>
              </a:ext>
            </a:extLst>
          </p:cNvPr>
          <p:cNvSpPr txBox="1"/>
          <p:nvPr/>
        </p:nvSpPr>
        <p:spPr>
          <a:xfrm>
            <a:off x="8938645" y="5508396"/>
            <a:ext cx="122813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92.8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AB04326F-2196-4E5E-8D3E-1271FC1DD81B}"/>
              </a:ext>
            </a:extLst>
          </p:cNvPr>
          <p:cNvSpPr/>
          <p:nvPr/>
        </p:nvSpPr>
        <p:spPr>
          <a:xfrm>
            <a:off x="10285137" y="5276576"/>
            <a:ext cx="1173891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7894251-DC89-42F5-A1C1-1C0C14EF1E86}"/>
              </a:ext>
            </a:extLst>
          </p:cNvPr>
          <p:cNvSpPr txBox="1"/>
          <p:nvPr/>
        </p:nvSpPr>
        <p:spPr>
          <a:xfrm>
            <a:off x="10285138" y="5508009"/>
            <a:ext cx="122813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99.4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816D230D-6589-4FA0-A926-476AEFEABEF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35" t="57116" r="92821" b="5228"/>
          <a:stretch/>
        </p:blipFill>
        <p:spPr>
          <a:xfrm>
            <a:off x="1270265" y="4534711"/>
            <a:ext cx="1957653" cy="1274376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93114EDF-B899-4392-A93B-D15912524FDE}"/>
              </a:ext>
            </a:extLst>
          </p:cNvPr>
          <p:cNvSpPr txBox="1"/>
          <p:nvPr/>
        </p:nvSpPr>
        <p:spPr>
          <a:xfrm>
            <a:off x="1177932" y="4728202"/>
            <a:ext cx="20958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CC6600"/>
                </a:solidFill>
              </a:rPr>
              <a:t>SERVICE ATTAINED - ALL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3A1E51F-0FBA-488C-993C-1571AF1FD92C}"/>
              </a:ext>
            </a:extLst>
          </p:cNvPr>
          <p:cNvSpPr txBox="1"/>
          <p:nvPr/>
        </p:nvSpPr>
        <p:spPr>
          <a:xfrm>
            <a:off x="1672688" y="4991231"/>
            <a:ext cx="110059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98.2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36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54068D-1C65-43CE-BD43-1F3ECBF5447B}"/>
              </a:ext>
            </a:extLst>
          </p:cNvPr>
          <p:cNvSpPr txBox="1"/>
          <p:nvPr/>
        </p:nvSpPr>
        <p:spPr>
          <a:xfrm>
            <a:off x="2682240" y="5438894"/>
            <a:ext cx="1021590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10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460579F-10C7-4FB6-A8D8-EB4C7CF33120}"/>
              </a:ext>
            </a:extLst>
          </p:cNvPr>
          <p:cNvSpPr txBox="1"/>
          <p:nvPr/>
        </p:nvSpPr>
        <p:spPr>
          <a:xfrm>
            <a:off x="3645295" y="4527492"/>
            <a:ext cx="1157986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b="1" dirty="0">
                <a:solidFill>
                  <a:srgbClr val="CC6600"/>
                </a:solidFill>
              </a:rPr>
              <a:t>TOP 200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159202C5-D6FD-48FF-85CB-90AD4D94976F}"/>
              </a:ext>
            </a:extLst>
          </p:cNvPr>
          <p:cNvSpPr txBox="1"/>
          <p:nvPr/>
        </p:nvSpPr>
        <p:spPr>
          <a:xfrm>
            <a:off x="4994646" y="4531345"/>
            <a:ext cx="1157986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b="1" dirty="0">
                <a:solidFill>
                  <a:srgbClr val="CC6600"/>
                </a:solidFill>
              </a:rPr>
              <a:t>NEW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39830E82-D83C-4720-AB52-64C9E95677D3}"/>
              </a:ext>
            </a:extLst>
          </p:cNvPr>
          <p:cNvSpPr txBox="1"/>
          <p:nvPr/>
        </p:nvSpPr>
        <p:spPr>
          <a:xfrm>
            <a:off x="6313521" y="4532389"/>
            <a:ext cx="1157986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b="1" dirty="0">
                <a:solidFill>
                  <a:srgbClr val="CC6600"/>
                </a:solidFill>
              </a:rPr>
              <a:t>SEASONAL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C5AABCB-35BC-4170-A7ED-41E6BFC1AC0C}"/>
              </a:ext>
            </a:extLst>
          </p:cNvPr>
          <p:cNvSpPr txBox="1"/>
          <p:nvPr/>
        </p:nvSpPr>
        <p:spPr>
          <a:xfrm>
            <a:off x="7665877" y="4525646"/>
            <a:ext cx="1157986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b="1" dirty="0">
                <a:solidFill>
                  <a:srgbClr val="CC6600"/>
                </a:solidFill>
              </a:rPr>
              <a:t>NON SEASONAL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5858B546-6993-41A7-826A-68F7819D6070}"/>
              </a:ext>
            </a:extLst>
          </p:cNvPr>
          <p:cNvSpPr txBox="1"/>
          <p:nvPr/>
        </p:nvSpPr>
        <p:spPr>
          <a:xfrm>
            <a:off x="8982989" y="4532389"/>
            <a:ext cx="1157986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b="1" dirty="0">
                <a:solidFill>
                  <a:srgbClr val="CC6600"/>
                </a:solidFill>
              </a:rPr>
              <a:t>MANUAL FCST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3FCF5E57-A3D1-441B-8589-FF40666EE684}"/>
              </a:ext>
            </a:extLst>
          </p:cNvPr>
          <p:cNvSpPr txBox="1"/>
          <p:nvPr/>
        </p:nvSpPr>
        <p:spPr>
          <a:xfrm>
            <a:off x="10318605" y="4532389"/>
            <a:ext cx="1157986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b="1" dirty="0">
                <a:solidFill>
                  <a:srgbClr val="CC6600"/>
                </a:solidFill>
              </a:rPr>
              <a:t>SHORT ORD CYCLE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D8FDB6DE-C173-4CC6-8BC3-2DA8DEC791CB}"/>
              </a:ext>
            </a:extLst>
          </p:cNvPr>
          <p:cNvSpPr txBox="1"/>
          <p:nvPr/>
        </p:nvSpPr>
        <p:spPr>
          <a:xfrm>
            <a:off x="3664201" y="5309305"/>
            <a:ext cx="1157986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b="1" dirty="0">
                <a:solidFill>
                  <a:srgbClr val="CC6600"/>
                </a:solidFill>
              </a:rPr>
              <a:t>WATCH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8E4C59E-CBFA-4F03-A69E-B5695E686488}"/>
              </a:ext>
            </a:extLst>
          </p:cNvPr>
          <p:cNvSpPr txBox="1"/>
          <p:nvPr/>
        </p:nvSpPr>
        <p:spPr>
          <a:xfrm>
            <a:off x="5013552" y="5313158"/>
            <a:ext cx="1157986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b="1" dirty="0">
                <a:solidFill>
                  <a:srgbClr val="CC6600"/>
                </a:solidFill>
              </a:rPr>
              <a:t>SLOW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8ED8B3D5-355D-4894-BF1A-59A64B121349}"/>
              </a:ext>
            </a:extLst>
          </p:cNvPr>
          <p:cNvSpPr txBox="1"/>
          <p:nvPr/>
        </p:nvSpPr>
        <p:spPr>
          <a:xfrm>
            <a:off x="6332427" y="5314202"/>
            <a:ext cx="1157986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b="1" dirty="0">
                <a:solidFill>
                  <a:srgbClr val="CC6600"/>
                </a:solidFill>
              </a:rPr>
              <a:t>SHORT LEAD TIME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296B1AA-6EA9-43C6-8F3C-52409656695F}"/>
              </a:ext>
            </a:extLst>
          </p:cNvPr>
          <p:cNvSpPr txBox="1"/>
          <p:nvPr/>
        </p:nvSpPr>
        <p:spPr>
          <a:xfrm>
            <a:off x="7684783" y="5307459"/>
            <a:ext cx="1157986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b="1" dirty="0">
                <a:solidFill>
                  <a:srgbClr val="CC6600"/>
                </a:solidFill>
              </a:rPr>
              <a:t>LONG LEAD TIME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D136A3B-EB78-4B32-A4E2-B321A8B3A4AC}"/>
              </a:ext>
            </a:extLst>
          </p:cNvPr>
          <p:cNvSpPr txBox="1"/>
          <p:nvPr/>
        </p:nvSpPr>
        <p:spPr>
          <a:xfrm>
            <a:off x="9001895" y="5314202"/>
            <a:ext cx="1157986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b="1" dirty="0">
                <a:solidFill>
                  <a:srgbClr val="CC6600"/>
                </a:solidFill>
              </a:rPr>
              <a:t>SHORT LT DEV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844D1D3-3C12-44BA-B9C3-67F3CED6A819}"/>
              </a:ext>
            </a:extLst>
          </p:cNvPr>
          <p:cNvSpPr txBox="1"/>
          <p:nvPr/>
        </p:nvSpPr>
        <p:spPr>
          <a:xfrm>
            <a:off x="10337511" y="5314202"/>
            <a:ext cx="1157986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b="1" dirty="0">
                <a:solidFill>
                  <a:srgbClr val="CC6600"/>
                </a:solidFill>
              </a:rPr>
              <a:t>PRIV LABEL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369FB2-37BF-4052-8F8F-6488A0E2BD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4353" y="1552575"/>
            <a:ext cx="5742487" cy="2660672"/>
          </a:xfrm>
          <a:prstGeom prst="rect">
            <a:avLst/>
          </a:prstGeom>
          <a:ln>
            <a:solidFill>
              <a:srgbClr val="CC6600"/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7A82709-AF26-4AC8-98A2-90D0D64BA790}"/>
              </a:ext>
            </a:extLst>
          </p:cNvPr>
          <p:cNvSpPr txBox="1"/>
          <p:nvPr/>
        </p:nvSpPr>
        <p:spPr>
          <a:xfrm>
            <a:off x="3848056" y="1697190"/>
            <a:ext cx="14825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C6600"/>
                </a:solidFill>
              </a:rPr>
              <a:t>SERVICE LEVEL GOAL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5EA8CC8-8C19-40C8-BD53-DAF9DE35D7B0}"/>
              </a:ext>
            </a:extLst>
          </p:cNvPr>
          <p:cNvSpPr txBox="1"/>
          <p:nvPr/>
        </p:nvSpPr>
        <p:spPr>
          <a:xfrm>
            <a:off x="3896864" y="1881856"/>
            <a:ext cx="14061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98.5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36E7D9-9678-4B14-B870-36777AC43791}"/>
              </a:ext>
            </a:extLst>
          </p:cNvPr>
          <p:cNvSpPr/>
          <p:nvPr/>
        </p:nvSpPr>
        <p:spPr>
          <a:xfrm>
            <a:off x="5883047" y="4061957"/>
            <a:ext cx="5529700" cy="69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6FEAC499-5171-4377-BD78-8FECC40778BF}"/>
              </a:ext>
            </a:extLst>
          </p:cNvPr>
          <p:cNvSpPr txBox="1"/>
          <p:nvPr/>
        </p:nvSpPr>
        <p:spPr>
          <a:xfrm>
            <a:off x="6215045" y="4050800"/>
            <a:ext cx="555593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88</a:t>
            </a: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049C7838-0657-47DF-9791-3069C8835DD7}"/>
              </a:ext>
            </a:extLst>
          </p:cNvPr>
          <p:cNvSpPr txBox="1"/>
          <p:nvPr/>
        </p:nvSpPr>
        <p:spPr>
          <a:xfrm>
            <a:off x="7129190" y="4052108"/>
            <a:ext cx="555593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90</a:t>
            </a: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EB9EC0AC-68B6-4540-9966-EE357554A8D9}"/>
              </a:ext>
            </a:extLst>
          </p:cNvPr>
          <p:cNvSpPr txBox="1"/>
          <p:nvPr/>
        </p:nvSpPr>
        <p:spPr>
          <a:xfrm>
            <a:off x="8050638" y="4052108"/>
            <a:ext cx="555593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93</a:t>
            </a: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2581986F-35AA-40EA-ADF5-4083C440E9D8}"/>
              </a:ext>
            </a:extLst>
          </p:cNvPr>
          <p:cNvSpPr txBox="1"/>
          <p:nvPr/>
        </p:nvSpPr>
        <p:spPr>
          <a:xfrm>
            <a:off x="8972963" y="4040452"/>
            <a:ext cx="555593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96</a:t>
            </a: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4AD12ECF-6694-463B-B7D7-CAD371BACCD5}"/>
              </a:ext>
            </a:extLst>
          </p:cNvPr>
          <p:cNvSpPr txBox="1"/>
          <p:nvPr/>
        </p:nvSpPr>
        <p:spPr>
          <a:xfrm>
            <a:off x="9890780" y="4044065"/>
            <a:ext cx="555593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98</a:t>
            </a: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77B0629D-1ED6-419F-BC7D-ED55BBCB428C}"/>
              </a:ext>
            </a:extLst>
          </p:cNvPr>
          <p:cNvSpPr txBox="1"/>
          <p:nvPr/>
        </p:nvSpPr>
        <p:spPr>
          <a:xfrm>
            <a:off x="10814453" y="4031756"/>
            <a:ext cx="555593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99</a:t>
            </a: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124" name="Picture 2" descr="The Underestimated Power Of Color In Mobile App Design — Smashing ...">
            <a:extLst>
              <a:ext uri="{FF2B5EF4-FFF2-40B4-BE49-F238E27FC236}">
                <a16:creationId xmlns:a16="http://schemas.microsoft.com/office/drawing/2014/main" id="{589B1F97-1903-4FDD-B756-C745AAA1E5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61"/>
          <a:stretch/>
        </p:blipFill>
        <p:spPr bwMode="auto">
          <a:xfrm>
            <a:off x="2870726" y="5300379"/>
            <a:ext cx="694596" cy="66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" name="TextBox 124">
            <a:extLst>
              <a:ext uri="{FF2B5EF4-FFF2-40B4-BE49-F238E27FC236}">
                <a16:creationId xmlns:a16="http://schemas.microsoft.com/office/drawing/2014/main" id="{F96591EA-7578-4203-88EB-C4747E711EBE}"/>
              </a:ext>
            </a:extLst>
          </p:cNvPr>
          <p:cNvSpPr txBox="1"/>
          <p:nvPr/>
        </p:nvSpPr>
        <p:spPr>
          <a:xfrm>
            <a:off x="700264" y="1540614"/>
            <a:ext cx="303831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SERVICE STRATEGY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280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89D6FD2A-E747-4A20-9BA6-AB9445935435}"/>
              </a:ext>
            </a:extLst>
          </p:cNvPr>
          <p:cNvGrpSpPr/>
          <p:nvPr/>
        </p:nvGrpSpPr>
        <p:grpSpPr>
          <a:xfrm>
            <a:off x="5191672" y="6667243"/>
            <a:ext cx="1808658" cy="190757"/>
            <a:chOff x="5191672" y="6667243"/>
            <a:chExt cx="1808658" cy="190757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980CB43-E9C1-4221-B7A2-9231553672B8}"/>
                </a:ext>
              </a:extLst>
            </p:cNvPr>
            <p:cNvSpPr/>
            <p:nvPr/>
          </p:nvSpPr>
          <p:spPr>
            <a:xfrm>
              <a:off x="6096000" y="6667243"/>
              <a:ext cx="904330" cy="190757"/>
            </a:xfrm>
            <a:custGeom>
              <a:avLst/>
              <a:gdLst>
                <a:gd name="connsiteX0" fmla="*/ 0 w 904330"/>
                <a:gd name="connsiteY0" fmla="*/ 0 h 190757"/>
                <a:gd name="connsiteX1" fmla="*/ 904330 w 904330"/>
                <a:gd name="connsiteY1" fmla="*/ 190757 h 190757"/>
                <a:gd name="connsiteX2" fmla="*/ 0 w 904330"/>
                <a:gd name="connsiteY2" fmla="*/ 190757 h 190757"/>
                <a:gd name="connsiteX3" fmla="*/ 0 w 904330"/>
                <a:gd name="connsiteY3" fmla="*/ 0 h 19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330" h="190757">
                  <a:moveTo>
                    <a:pt x="0" y="0"/>
                  </a:moveTo>
                  <a:lnTo>
                    <a:pt x="904330" y="190757"/>
                  </a:lnTo>
                  <a:lnTo>
                    <a:pt x="0" y="1907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0E9880D-192C-4746-A9E8-F2BFD76B2409}"/>
                </a:ext>
              </a:extLst>
            </p:cNvPr>
            <p:cNvSpPr/>
            <p:nvPr/>
          </p:nvSpPr>
          <p:spPr>
            <a:xfrm>
              <a:off x="5191672" y="6667243"/>
              <a:ext cx="904329" cy="190757"/>
            </a:xfrm>
            <a:custGeom>
              <a:avLst/>
              <a:gdLst>
                <a:gd name="connsiteX0" fmla="*/ 904329 w 904329"/>
                <a:gd name="connsiteY0" fmla="*/ 0 h 190757"/>
                <a:gd name="connsiteX1" fmla="*/ 904329 w 904329"/>
                <a:gd name="connsiteY1" fmla="*/ 190757 h 190757"/>
                <a:gd name="connsiteX2" fmla="*/ 0 w 904329"/>
                <a:gd name="connsiteY2" fmla="*/ 190757 h 190757"/>
                <a:gd name="connsiteX3" fmla="*/ 904329 w 904329"/>
                <a:gd name="connsiteY3" fmla="*/ 0 h 19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329" h="190757">
                  <a:moveTo>
                    <a:pt x="904329" y="0"/>
                  </a:moveTo>
                  <a:lnTo>
                    <a:pt x="904329" y="190757"/>
                  </a:lnTo>
                  <a:lnTo>
                    <a:pt x="0" y="190757"/>
                  </a:lnTo>
                  <a:lnTo>
                    <a:pt x="9043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80BC0C8-3C63-48D4-87CE-FEE4FF1C90DF}"/>
              </a:ext>
            </a:extLst>
          </p:cNvPr>
          <p:cNvGrpSpPr/>
          <p:nvPr/>
        </p:nvGrpSpPr>
        <p:grpSpPr>
          <a:xfrm>
            <a:off x="92580" y="0"/>
            <a:ext cx="12006841" cy="119641"/>
            <a:chOff x="92580" y="0"/>
            <a:chExt cx="12006841" cy="11964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F82CD18-0A0C-428E-A1A5-340CBE98F797}"/>
                </a:ext>
              </a:extLst>
            </p:cNvPr>
            <p:cNvSpPr/>
            <p:nvPr/>
          </p:nvSpPr>
          <p:spPr>
            <a:xfrm>
              <a:off x="92580" y="0"/>
              <a:ext cx="5910841" cy="11964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72D422D-1FE7-420A-953B-FAC706F9658E}"/>
                </a:ext>
              </a:extLst>
            </p:cNvPr>
            <p:cNvSpPr/>
            <p:nvPr/>
          </p:nvSpPr>
          <p:spPr>
            <a:xfrm>
              <a:off x="6188580" y="0"/>
              <a:ext cx="5910841" cy="11964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93C11EE-C764-4E69-92A0-6097DB532056}"/>
              </a:ext>
            </a:extLst>
          </p:cNvPr>
          <p:cNvSpPr txBox="1"/>
          <p:nvPr/>
        </p:nvSpPr>
        <p:spPr>
          <a:xfrm>
            <a:off x="1905002" y="263525"/>
            <a:ext cx="8381996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4400" b="1" dirty="0">
                <a:latin typeface="+mj-lt"/>
                <a:cs typeface="Segoe UI Semibold" panose="020B0702040204020203" pitchFamily="34" charset="0"/>
              </a:rPr>
              <a:t>INVENTORY FINANCIALS</a:t>
            </a:r>
            <a:endParaRPr lang="en-US" sz="4400" dirty="0">
              <a:latin typeface="+mj-lt"/>
              <a:cs typeface="Segoe UI Semibold" panose="020B0702040204020203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4213B26-FC29-4642-B151-D2B24FB55424}"/>
              </a:ext>
            </a:extLst>
          </p:cNvPr>
          <p:cNvCxnSpPr/>
          <p:nvPr/>
        </p:nvCxnSpPr>
        <p:spPr>
          <a:xfrm>
            <a:off x="1504950" y="2220065"/>
            <a:ext cx="9182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258C382-E3C8-44D3-A0C0-C11A633F50FF}"/>
              </a:ext>
            </a:extLst>
          </p:cNvPr>
          <p:cNvCxnSpPr/>
          <p:nvPr/>
        </p:nvCxnSpPr>
        <p:spPr>
          <a:xfrm>
            <a:off x="1504950" y="3089285"/>
            <a:ext cx="9182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C247C4F-7ADF-4A40-920C-30DCF11DBFCA}"/>
              </a:ext>
            </a:extLst>
          </p:cNvPr>
          <p:cNvSpPr txBox="1"/>
          <p:nvPr/>
        </p:nvSpPr>
        <p:spPr>
          <a:xfrm>
            <a:off x="0" y="2337484"/>
            <a:ext cx="121920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into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STORIES 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into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ACTION 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into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RESULTS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A78E01-A6F6-4236-A2C0-B32C96531AFA}"/>
              </a:ext>
            </a:extLst>
          </p:cNvPr>
          <p:cNvSpPr txBox="1"/>
          <p:nvPr/>
        </p:nvSpPr>
        <p:spPr>
          <a:xfrm>
            <a:off x="0" y="4026147"/>
            <a:ext cx="12192000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CONTINUOUS RESULTS </a:t>
            </a:r>
          </a:p>
          <a:p>
            <a:pPr algn="ctr"/>
            <a:r>
              <a:rPr lang="en-US" sz="36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via</a:t>
            </a:r>
            <a:r>
              <a:rPr lang="en-US" sz="4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JOURNEY</a:t>
            </a:r>
          </a:p>
        </p:txBody>
      </p:sp>
    </p:spTree>
    <p:extLst>
      <p:ext uri="{BB962C8B-B14F-4D97-AF65-F5344CB8AC3E}">
        <p14:creationId xmlns:p14="http://schemas.microsoft.com/office/powerpoint/2010/main" val="1127046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Rectangle 284">
            <a:extLst>
              <a:ext uri="{FF2B5EF4-FFF2-40B4-BE49-F238E27FC236}">
                <a16:creationId xmlns:a16="http://schemas.microsoft.com/office/drawing/2014/main" id="{8EB550E8-7F88-4171-8828-B74B120D606F}"/>
              </a:ext>
            </a:extLst>
          </p:cNvPr>
          <p:cNvSpPr/>
          <p:nvPr/>
        </p:nvSpPr>
        <p:spPr>
          <a:xfrm>
            <a:off x="9614142" y="3282423"/>
            <a:ext cx="1581505" cy="285763"/>
          </a:xfrm>
          <a:prstGeom prst="rect">
            <a:avLst/>
          </a:prstGeom>
          <a:solidFill>
            <a:srgbClr val="00AEEF"/>
          </a:solidFill>
          <a:ln>
            <a:solidFill>
              <a:srgbClr val="2E31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65" name="Rectangle 264">
            <a:extLst>
              <a:ext uri="{FF2B5EF4-FFF2-40B4-BE49-F238E27FC236}">
                <a16:creationId xmlns:a16="http://schemas.microsoft.com/office/drawing/2014/main" id="{CB4E75D7-4CF7-4459-800D-B6465D42F980}"/>
              </a:ext>
            </a:extLst>
          </p:cNvPr>
          <p:cNvSpPr/>
          <p:nvPr/>
        </p:nvSpPr>
        <p:spPr>
          <a:xfrm>
            <a:off x="7534013" y="4166728"/>
            <a:ext cx="1581505" cy="285763"/>
          </a:xfrm>
          <a:prstGeom prst="rect">
            <a:avLst/>
          </a:prstGeom>
          <a:solidFill>
            <a:srgbClr val="00AEEF"/>
          </a:solidFill>
          <a:ln>
            <a:solidFill>
              <a:srgbClr val="2E31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0" name="Rectangle 79"/>
          <p:cNvSpPr/>
          <p:nvPr/>
        </p:nvSpPr>
        <p:spPr>
          <a:xfrm>
            <a:off x="3048020" y="1449968"/>
            <a:ext cx="1562669" cy="8337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+mj-lt"/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3048020" y="2325436"/>
            <a:ext cx="1562669" cy="8337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+mj-lt"/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3040602" y="3200904"/>
            <a:ext cx="1562669" cy="8337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+mj-lt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3040602" y="4076373"/>
            <a:ext cx="1562669" cy="8337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+mj-lt"/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3050559" y="4963686"/>
            <a:ext cx="1562669" cy="8337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+mj-lt"/>
            </a:endParaRPr>
          </a:p>
        </p:txBody>
      </p:sp>
      <p:sp>
        <p:nvSpPr>
          <p:cNvPr id="273" name="TextBox 272"/>
          <p:cNvSpPr txBox="1"/>
          <p:nvPr/>
        </p:nvSpPr>
        <p:spPr>
          <a:xfrm>
            <a:off x="9700648" y="3290801"/>
            <a:ext cx="1716897" cy="225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7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PERIOD-END ACTION</a:t>
            </a:r>
          </a:p>
        </p:txBody>
      </p:sp>
      <p:sp>
        <p:nvSpPr>
          <p:cNvPr id="274" name="TextBox 273"/>
          <p:cNvSpPr txBox="1"/>
          <p:nvPr/>
        </p:nvSpPr>
        <p:spPr>
          <a:xfrm>
            <a:off x="9591889" y="4201907"/>
            <a:ext cx="1636480" cy="20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33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DEEP DIVES – SERVICE &amp; FA</a:t>
            </a:r>
          </a:p>
        </p:txBody>
      </p:sp>
      <p:sp>
        <p:nvSpPr>
          <p:cNvPr id="278" name="TextBox 277"/>
          <p:cNvSpPr txBox="1"/>
          <p:nvPr/>
        </p:nvSpPr>
        <p:spPr>
          <a:xfrm>
            <a:off x="9695805" y="5088790"/>
            <a:ext cx="1636480" cy="20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33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PRESENT YOUR BUSINESS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8693" y="3628120"/>
            <a:ext cx="572176" cy="57217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6241" y="4504625"/>
            <a:ext cx="572176" cy="5721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F4F6061-400A-4FC3-BF0B-180BD5186779}"/>
              </a:ext>
            </a:extLst>
          </p:cNvPr>
          <p:cNvSpPr/>
          <p:nvPr/>
        </p:nvSpPr>
        <p:spPr>
          <a:xfrm>
            <a:off x="837277" y="1152816"/>
            <a:ext cx="1581505" cy="285763"/>
          </a:xfrm>
          <a:prstGeom prst="rect">
            <a:avLst/>
          </a:prstGeom>
          <a:solidFill>
            <a:srgbClr val="00AEEF"/>
          </a:solidFill>
          <a:ln>
            <a:solidFill>
              <a:srgbClr val="2E31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3" name="TextBox 82"/>
          <p:cNvSpPr txBox="1"/>
          <p:nvPr/>
        </p:nvSpPr>
        <p:spPr>
          <a:xfrm>
            <a:off x="790454" y="1173338"/>
            <a:ext cx="1650523" cy="225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67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I. DEMAND FORECASTING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787704" y="2095020"/>
            <a:ext cx="1636480" cy="20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33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FORECAST ACCURACY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782394" y="2957788"/>
            <a:ext cx="1905983" cy="20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33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SEASONAL DEM EXCELLENCE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796367" y="3845956"/>
            <a:ext cx="1636480" cy="20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33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DEM FORECAST SECTORS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789523" y="4721424"/>
            <a:ext cx="1636480" cy="20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33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DEM EXCEPTION MGMT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791131" y="5608739"/>
            <a:ext cx="1636480" cy="20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33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 NEW ITEM EXCELLENCE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0368" y="1522843"/>
            <a:ext cx="572176" cy="5721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3151" y="2353212"/>
            <a:ext cx="686611" cy="68661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8689" y="5051219"/>
            <a:ext cx="572176" cy="572176"/>
          </a:xfrm>
          <a:prstGeom prst="rect">
            <a:avLst/>
          </a:prstGeom>
        </p:spPr>
      </p:pic>
      <p:pic>
        <p:nvPicPr>
          <p:cNvPr id="166" name="Picture 16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049" y="4072560"/>
            <a:ext cx="686611" cy="686611"/>
          </a:xfrm>
          <a:prstGeom prst="rect">
            <a:avLst/>
          </a:prstGeom>
        </p:spPr>
      </p:pic>
      <p:sp>
        <p:nvSpPr>
          <p:cNvPr id="156" name="Rectangle 155">
            <a:extLst>
              <a:ext uri="{FF2B5EF4-FFF2-40B4-BE49-F238E27FC236}">
                <a16:creationId xmlns:a16="http://schemas.microsoft.com/office/drawing/2014/main" id="{FE19DD35-BC27-4471-9BB3-521094CD8D89}"/>
              </a:ext>
            </a:extLst>
          </p:cNvPr>
          <p:cNvSpPr/>
          <p:nvPr/>
        </p:nvSpPr>
        <p:spPr>
          <a:xfrm>
            <a:off x="2512689" y="1144836"/>
            <a:ext cx="1581505" cy="285763"/>
          </a:xfrm>
          <a:prstGeom prst="rect">
            <a:avLst/>
          </a:prstGeom>
          <a:solidFill>
            <a:srgbClr val="00AEEF"/>
          </a:solidFill>
          <a:ln>
            <a:solidFill>
              <a:srgbClr val="2E31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236AABCA-0C8C-428F-B9D3-E4B018021D9B}"/>
              </a:ext>
            </a:extLst>
          </p:cNvPr>
          <p:cNvSpPr/>
          <p:nvPr/>
        </p:nvSpPr>
        <p:spPr>
          <a:xfrm>
            <a:off x="4204789" y="1144836"/>
            <a:ext cx="1581505" cy="285763"/>
          </a:xfrm>
          <a:prstGeom prst="rect">
            <a:avLst/>
          </a:prstGeom>
          <a:solidFill>
            <a:srgbClr val="00AEEF"/>
          </a:solidFill>
          <a:ln>
            <a:solidFill>
              <a:srgbClr val="2E31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1823E97B-1059-4951-9677-3625FA01F50E}"/>
              </a:ext>
            </a:extLst>
          </p:cNvPr>
          <p:cNvSpPr txBox="1"/>
          <p:nvPr/>
        </p:nvSpPr>
        <p:spPr>
          <a:xfrm>
            <a:off x="2440978" y="1163205"/>
            <a:ext cx="1680062" cy="225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67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II. LEAD TIME FORECASTING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E3117998-8D11-492E-B2D8-2830F196C827}"/>
              </a:ext>
            </a:extLst>
          </p:cNvPr>
          <p:cNvSpPr txBox="1"/>
          <p:nvPr/>
        </p:nvSpPr>
        <p:spPr>
          <a:xfrm>
            <a:off x="2446247" y="2072188"/>
            <a:ext cx="1636480" cy="20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33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 LEAD TIME FORECASTING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76A4BBDE-9F4D-45BC-94D5-E459A6152677}"/>
              </a:ext>
            </a:extLst>
          </p:cNvPr>
          <p:cNvSpPr txBox="1"/>
          <p:nvPr/>
        </p:nvSpPr>
        <p:spPr>
          <a:xfrm>
            <a:off x="2449323" y="2958350"/>
            <a:ext cx="1636480" cy="20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33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 LEAD TIME SEASONALITY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74C48D51-6FFD-445A-9C6E-47E7A08952FD}"/>
              </a:ext>
            </a:extLst>
          </p:cNvPr>
          <p:cNvSpPr txBox="1"/>
          <p:nvPr/>
        </p:nvSpPr>
        <p:spPr>
          <a:xfrm>
            <a:off x="2438828" y="4698592"/>
            <a:ext cx="1636480" cy="20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33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 SUPPLIER PERFORMANCE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5243CDF4-6A78-44B4-882B-B5A0E3420900}"/>
              </a:ext>
            </a:extLst>
          </p:cNvPr>
          <p:cNvSpPr txBox="1"/>
          <p:nvPr/>
        </p:nvSpPr>
        <p:spPr>
          <a:xfrm>
            <a:off x="2448785" y="5585907"/>
            <a:ext cx="1636480" cy="20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33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 OPEN ORDER MGMT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28547608-3D1D-43C2-A59B-2802B0992FAA}"/>
              </a:ext>
            </a:extLst>
          </p:cNvPr>
          <p:cNvSpPr txBox="1"/>
          <p:nvPr/>
        </p:nvSpPr>
        <p:spPr>
          <a:xfrm>
            <a:off x="2429605" y="6471591"/>
            <a:ext cx="1962959" cy="20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33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 OPERATIONS HIGHLIGHTS</a:t>
            </a:r>
          </a:p>
        </p:txBody>
      </p:sp>
      <p:pic>
        <p:nvPicPr>
          <p:cNvPr id="207" name="Picture 206">
            <a:extLst>
              <a:ext uri="{FF2B5EF4-FFF2-40B4-BE49-F238E27FC236}">
                <a16:creationId xmlns:a16="http://schemas.microsoft.com/office/drawing/2014/main" id="{9713965B-1415-4CB8-849F-C8F4B9D2064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8001" y="4122749"/>
            <a:ext cx="572176" cy="572176"/>
          </a:xfrm>
          <a:prstGeom prst="rect">
            <a:avLst/>
          </a:prstGeom>
        </p:spPr>
      </p:pic>
      <p:pic>
        <p:nvPicPr>
          <p:cNvPr id="208" name="Picture 207">
            <a:extLst>
              <a:ext uri="{FF2B5EF4-FFF2-40B4-BE49-F238E27FC236}">
                <a16:creationId xmlns:a16="http://schemas.microsoft.com/office/drawing/2014/main" id="{A0287420-EBD7-40FE-8931-BD978F33511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8815" y="3246112"/>
            <a:ext cx="635083" cy="635083"/>
          </a:xfrm>
          <a:prstGeom prst="rect">
            <a:avLst/>
          </a:prstGeom>
        </p:spPr>
      </p:pic>
      <p:pic>
        <p:nvPicPr>
          <p:cNvPr id="219" name="Picture 218">
            <a:extLst>
              <a:ext uri="{FF2B5EF4-FFF2-40B4-BE49-F238E27FC236}">
                <a16:creationId xmlns:a16="http://schemas.microsoft.com/office/drawing/2014/main" id="{35714F1B-6DA1-49B5-B80E-15C6CB31E47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287" y="2330873"/>
            <a:ext cx="686611" cy="686611"/>
          </a:xfrm>
          <a:prstGeom prst="rect">
            <a:avLst/>
          </a:prstGeom>
        </p:spPr>
      </p:pic>
      <p:pic>
        <p:nvPicPr>
          <p:cNvPr id="220" name="Picture 219">
            <a:extLst>
              <a:ext uri="{FF2B5EF4-FFF2-40B4-BE49-F238E27FC236}">
                <a16:creationId xmlns:a16="http://schemas.microsoft.com/office/drawing/2014/main" id="{89D18B58-98B3-4DC3-B299-13B78EC4D01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8815" y="5004855"/>
            <a:ext cx="572176" cy="572176"/>
          </a:xfrm>
          <a:prstGeom prst="rect">
            <a:avLst/>
          </a:prstGeom>
        </p:spPr>
      </p:pic>
      <p:pic>
        <p:nvPicPr>
          <p:cNvPr id="221" name="Picture 220">
            <a:extLst>
              <a:ext uri="{FF2B5EF4-FFF2-40B4-BE49-F238E27FC236}">
                <a16:creationId xmlns:a16="http://schemas.microsoft.com/office/drawing/2014/main" id="{CC3DDAA7-5DE6-42D7-88AA-2AD6A80C9AD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8429" y="1539465"/>
            <a:ext cx="572176" cy="572176"/>
          </a:xfrm>
          <a:prstGeom prst="rect">
            <a:avLst/>
          </a:prstGeom>
        </p:spPr>
      </p:pic>
      <p:pic>
        <p:nvPicPr>
          <p:cNvPr id="222" name="Picture 221">
            <a:extLst>
              <a:ext uri="{FF2B5EF4-FFF2-40B4-BE49-F238E27FC236}">
                <a16:creationId xmlns:a16="http://schemas.microsoft.com/office/drawing/2014/main" id="{8F7FF2E2-DA7A-42EE-8068-99B796EB1C20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5180" y="5877276"/>
            <a:ext cx="572176" cy="572176"/>
          </a:xfrm>
          <a:prstGeom prst="rect">
            <a:avLst/>
          </a:prstGeom>
        </p:spPr>
      </p:pic>
      <p:sp>
        <p:nvSpPr>
          <p:cNvPr id="223" name="TextBox 222">
            <a:extLst>
              <a:ext uri="{FF2B5EF4-FFF2-40B4-BE49-F238E27FC236}">
                <a16:creationId xmlns:a16="http://schemas.microsoft.com/office/drawing/2014/main" id="{58E42C96-C738-4540-8A4E-C6BAD616121E}"/>
              </a:ext>
            </a:extLst>
          </p:cNvPr>
          <p:cNvSpPr txBox="1"/>
          <p:nvPr/>
        </p:nvSpPr>
        <p:spPr>
          <a:xfrm>
            <a:off x="2429604" y="3827762"/>
            <a:ext cx="1822435" cy="20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33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 LEAD TIME SECTOR OUTLIERS</a:t>
            </a: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69F1132A-C65B-42A6-A3F0-18270CCB1221}"/>
              </a:ext>
            </a:extLst>
          </p:cNvPr>
          <p:cNvSpPr/>
          <p:nvPr/>
        </p:nvSpPr>
        <p:spPr>
          <a:xfrm>
            <a:off x="5880778" y="1144836"/>
            <a:ext cx="1581505" cy="285763"/>
          </a:xfrm>
          <a:prstGeom prst="rect">
            <a:avLst/>
          </a:prstGeom>
          <a:solidFill>
            <a:srgbClr val="00AEEF"/>
          </a:solidFill>
          <a:ln>
            <a:solidFill>
              <a:srgbClr val="2E31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91" name="TextBox 190"/>
          <p:cNvSpPr txBox="1"/>
          <p:nvPr/>
        </p:nvSpPr>
        <p:spPr>
          <a:xfrm>
            <a:off x="4164954" y="1164501"/>
            <a:ext cx="1613364" cy="225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67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III. ORDER CYCLE MGMT</a:t>
            </a:r>
          </a:p>
        </p:txBody>
      </p:sp>
      <p:sp>
        <p:nvSpPr>
          <p:cNvPr id="192" name="TextBox 191"/>
          <p:cNvSpPr txBox="1"/>
          <p:nvPr/>
        </p:nvSpPr>
        <p:spPr>
          <a:xfrm>
            <a:off x="4128457" y="2073484"/>
            <a:ext cx="1636480" cy="20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33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 ORDER CYCLE STRATEGY</a:t>
            </a:r>
          </a:p>
        </p:txBody>
      </p:sp>
      <p:sp>
        <p:nvSpPr>
          <p:cNvPr id="194" name="TextBox 193"/>
          <p:cNvSpPr txBox="1"/>
          <p:nvPr/>
        </p:nvSpPr>
        <p:spPr>
          <a:xfrm>
            <a:off x="4128457" y="2948952"/>
            <a:ext cx="1636480" cy="20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33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 SUB &amp; SUPER VENDORS</a:t>
            </a:r>
          </a:p>
        </p:txBody>
      </p:sp>
      <p:sp>
        <p:nvSpPr>
          <p:cNvPr id="196" name="TextBox 195"/>
          <p:cNvSpPr txBox="1"/>
          <p:nvPr/>
        </p:nvSpPr>
        <p:spPr>
          <a:xfrm>
            <a:off x="4121039" y="3824421"/>
            <a:ext cx="1636480" cy="20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33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 ITEM ECONOMICS</a:t>
            </a:r>
          </a:p>
        </p:txBody>
      </p:sp>
      <p:sp>
        <p:nvSpPr>
          <p:cNvPr id="198" name="TextBox 197"/>
          <p:cNvSpPr txBox="1"/>
          <p:nvPr/>
        </p:nvSpPr>
        <p:spPr>
          <a:xfrm>
            <a:off x="4095639" y="4699888"/>
            <a:ext cx="1763611" cy="20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33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 BUYING MULT STRATEGY</a:t>
            </a:r>
          </a:p>
        </p:txBody>
      </p:sp>
      <p:sp>
        <p:nvSpPr>
          <p:cNvPr id="200" name="TextBox 199"/>
          <p:cNvSpPr txBox="1"/>
          <p:nvPr/>
        </p:nvSpPr>
        <p:spPr>
          <a:xfrm>
            <a:off x="4130996" y="5587203"/>
            <a:ext cx="1636480" cy="20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33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 IMPORT MERCHANDISING</a:t>
            </a:r>
          </a:p>
        </p:txBody>
      </p:sp>
      <p:sp>
        <p:nvSpPr>
          <p:cNvPr id="202" name="TextBox 201"/>
          <p:cNvSpPr txBox="1"/>
          <p:nvPr/>
        </p:nvSpPr>
        <p:spPr>
          <a:xfrm>
            <a:off x="4130996" y="6462671"/>
            <a:ext cx="1636480" cy="20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33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 SHELF LIFE MGMT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2435" y="1512345"/>
            <a:ext cx="572176" cy="572176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1043" y="5790168"/>
            <a:ext cx="686611" cy="6866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8976" y="4986461"/>
            <a:ext cx="572176" cy="57217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104" y="3233031"/>
            <a:ext cx="572176" cy="57217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8389" y="4143401"/>
            <a:ext cx="572176" cy="57217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6691" y="2399932"/>
            <a:ext cx="572176" cy="572176"/>
          </a:xfrm>
          <a:prstGeom prst="rect">
            <a:avLst/>
          </a:prstGeom>
        </p:spPr>
      </p:pic>
      <p:sp>
        <p:nvSpPr>
          <p:cNvPr id="245" name="Rectangle 244">
            <a:extLst>
              <a:ext uri="{FF2B5EF4-FFF2-40B4-BE49-F238E27FC236}">
                <a16:creationId xmlns:a16="http://schemas.microsoft.com/office/drawing/2014/main" id="{E6753A13-36B9-4AAE-8A0E-BCB0CBD00012}"/>
              </a:ext>
            </a:extLst>
          </p:cNvPr>
          <p:cNvSpPr/>
          <p:nvPr/>
        </p:nvSpPr>
        <p:spPr>
          <a:xfrm>
            <a:off x="7545434" y="1144836"/>
            <a:ext cx="1581505" cy="285763"/>
          </a:xfrm>
          <a:prstGeom prst="rect">
            <a:avLst/>
          </a:prstGeom>
          <a:solidFill>
            <a:srgbClr val="00AEEF"/>
          </a:solidFill>
          <a:ln>
            <a:solidFill>
              <a:srgbClr val="2E31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11" name="TextBox 210"/>
          <p:cNvSpPr txBox="1"/>
          <p:nvPr/>
        </p:nvSpPr>
        <p:spPr>
          <a:xfrm>
            <a:off x="5829968" y="1173242"/>
            <a:ext cx="1716897" cy="225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67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IV. SERVICE LEVEL MGMT</a:t>
            </a:r>
          </a:p>
        </p:txBody>
      </p:sp>
      <p:sp>
        <p:nvSpPr>
          <p:cNvPr id="212" name="TextBox 211"/>
          <p:cNvSpPr txBox="1"/>
          <p:nvPr/>
        </p:nvSpPr>
        <p:spPr>
          <a:xfrm>
            <a:off x="5802438" y="2094926"/>
            <a:ext cx="1746981" cy="20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33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 SERVICE LEVEL STRATEGY</a:t>
            </a:r>
          </a:p>
        </p:txBody>
      </p:sp>
      <p:sp>
        <p:nvSpPr>
          <p:cNvPr id="214" name="TextBox 213"/>
          <p:cNvSpPr txBox="1"/>
          <p:nvPr/>
        </p:nvSpPr>
        <p:spPr>
          <a:xfrm>
            <a:off x="5802437" y="2970394"/>
            <a:ext cx="1636480" cy="20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33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 SERVICE BY NET MARGIN</a:t>
            </a:r>
          </a:p>
        </p:txBody>
      </p:sp>
      <p:sp>
        <p:nvSpPr>
          <p:cNvPr id="216" name="TextBox 215"/>
          <p:cNvSpPr txBox="1"/>
          <p:nvPr/>
        </p:nvSpPr>
        <p:spPr>
          <a:xfrm>
            <a:off x="5778317" y="3819095"/>
            <a:ext cx="1636480" cy="20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33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 SLOW MOVER SS FOCUS</a:t>
            </a:r>
          </a:p>
        </p:txBody>
      </p:sp>
      <p:sp>
        <p:nvSpPr>
          <p:cNvPr id="218" name="TextBox 217"/>
          <p:cNvSpPr txBox="1"/>
          <p:nvPr/>
        </p:nvSpPr>
        <p:spPr>
          <a:xfrm>
            <a:off x="5795018" y="4721330"/>
            <a:ext cx="1796260" cy="20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33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 SERVICE RESULTS ANALYSIS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0916" y="3299009"/>
            <a:ext cx="572176" cy="57217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912" y="2389220"/>
            <a:ext cx="572176" cy="572176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7144" y="4103755"/>
            <a:ext cx="657563" cy="657563"/>
          </a:xfrm>
          <a:prstGeom prst="rect">
            <a:avLst/>
          </a:prstGeom>
        </p:spPr>
      </p:pic>
      <p:sp>
        <p:nvSpPr>
          <p:cNvPr id="232" name="TextBox 231"/>
          <p:cNvSpPr txBox="1"/>
          <p:nvPr/>
        </p:nvSpPr>
        <p:spPr>
          <a:xfrm>
            <a:off x="7543951" y="1174656"/>
            <a:ext cx="1571568" cy="225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67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V. REPLENISHMENT</a:t>
            </a:r>
          </a:p>
        </p:txBody>
      </p:sp>
      <p:sp>
        <p:nvSpPr>
          <p:cNvPr id="233" name="TextBox 232"/>
          <p:cNvSpPr txBox="1"/>
          <p:nvPr/>
        </p:nvSpPr>
        <p:spPr>
          <a:xfrm>
            <a:off x="7480559" y="2096339"/>
            <a:ext cx="1636480" cy="20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33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 REPLENISH:  IS-IT-DUE?</a:t>
            </a:r>
          </a:p>
        </p:txBody>
      </p:sp>
      <p:sp>
        <p:nvSpPr>
          <p:cNvPr id="235" name="TextBox 234"/>
          <p:cNvSpPr txBox="1"/>
          <p:nvPr/>
        </p:nvSpPr>
        <p:spPr>
          <a:xfrm>
            <a:off x="7480559" y="2971807"/>
            <a:ext cx="1636480" cy="20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33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 TOP-OFF WARNINGS</a:t>
            </a:r>
          </a:p>
        </p:txBody>
      </p:sp>
      <p:sp>
        <p:nvSpPr>
          <p:cNvPr id="237" name="TextBox 236"/>
          <p:cNvSpPr txBox="1"/>
          <p:nvPr/>
        </p:nvSpPr>
        <p:spPr>
          <a:xfrm>
            <a:off x="7473140" y="3847275"/>
            <a:ext cx="1695849" cy="20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33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 HELD / RESERVE &amp; MIN</a:t>
            </a:r>
          </a:p>
        </p:txBody>
      </p:sp>
      <p:sp>
        <p:nvSpPr>
          <p:cNvPr id="241" name="TextBox 240"/>
          <p:cNvSpPr txBox="1"/>
          <p:nvPr/>
        </p:nvSpPr>
        <p:spPr>
          <a:xfrm>
            <a:off x="7483097" y="5078008"/>
            <a:ext cx="1636480" cy="20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33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 DEALS / INNER MARGIN </a:t>
            </a:r>
          </a:p>
        </p:txBody>
      </p:sp>
      <p:sp>
        <p:nvSpPr>
          <p:cNvPr id="243" name="TextBox 242"/>
          <p:cNvSpPr txBox="1"/>
          <p:nvPr/>
        </p:nvSpPr>
        <p:spPr>
          <a:xfrm>
            <a:off x="7483097" y="5953477"/>
            <a:ext cx="1636480" cy="20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33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 PLANS &amp; PROMO </a:t>
            </a: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5864" y="1487192"/>
            <a:ext cx="686611" cy="68661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1663" y="5368928"/>
            <a:ext cx="572176" cy="57217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704" y="2414868"/>
            <a:ext cx="572176" cy="57217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6303" y="4521631"/>
            <a:ext cx="572176" cy="57217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1436" y="3264060"/>
            <a:ext cx="572176" cy="572176"/>
          </a:xfrm>
          <a:prstGeom prst="rect">
            <a:avLst/>
          </a:prstGeom>
        </p:spPr>
      </p:pic>
      <p:sp>
        <p:nvSpPr>
          <p:cNvPr id="250" name="TextBox 249"/>
          <p:cNvSpPr txBox="1"/>
          <p:nvPr/>
        </p:nvSpPr>
        <p:spPr>
          <a:xfrm>
            <a:off x="7451717" y="4175774"/>
            <a:ext cx="1901425" cy="225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7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VI. SPECIAL OPPORTUNITIES</a:t>
            </a:r>
          </a:p>
        </p:txBody>
      </p:sp>
      <p:sp>
        <p:nvSpPr>
          <p:cNvPr id="267" name="Rectangle 266">
            <a:extLst>
              <a:ext uri="{FF2B5EF4-FFF2-40B4-BE49-F238E27FC236}">
                <a16:creationId xmlns:a16="http://schemas.microsoft.com/office/drawing/2014/main" id="{5372E30A-D01C-4527-9137-2A90817B61F5}"/>
              </a:ext>
            </a:extLst>
          </p:cNvPr>
          <p:cNvSpPr/>
          <p:nvPr/>
        </p:nvSpPr>
        <p:spPr>
          <a:xfrm>
            <a:off x="9603976" y="1144836"/>
            <a:ext cx="1581505" cy="285763"/>
          </a:xfrm>
          <a:prstGeom prst="rect">
            <a:avLst/>
          </a:prstGeom>
          <a:solidFill>
            <a:srgbClr val="00AEEF"/>
          </a:solidFill>
          <a:ln>
            <a:solidFill>
              <a:srgbClr val="2E31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53" name="TextBox 252"/>
          <p:cNvSpPr txBox="1"/>
          <p:nvPr/>
        </p:nvSpPr>
        <p:spPr>
          <a:xfrm>
            <a:off x="9617214" y="1164439"/>
            <a:ext cx="1568267" cy="225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67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MERCHANDISING</a:t>
            </a:r>
          </a:p>
        </p:txBody>
      </p:sp>
      <p:sp>
        <p:nvSpPr>
          <p:cNvPr id="254" name="TextBox 253"/>
          <p:cNvSpPr txBox="1"/>
          <p:nvPr/>
        </p:nvSpPr>
        <p:spPr>
          <a:xfrm>
            <a:off x="9556028" y="2086123"/>
            <a:ext cx="1816861" cy="20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33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27 YOUR ITEM MIX</a:t>
            </a:r>
          </a:p>
        </p:txBody>
      </p:sp>
      <p:sp>
        <p:nvSpPr>
          <p:cNvPr id="256" name="TextBox 255"/>
          <p:cNvSpPr txBox="1"/>
          <p:nvPr/>
        </p:nvSpPr>
        <p:spPr>
          <a:xfrm>
            <a:off x="9591889" y="2961591"/>
            <a:ext cx="1636480" cy="20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33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 OVERSTOCK MGMT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9680" y="1508169"/>
            <a:ext cx="572176" cy="5721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4371" y="2377860"/>
            <a:ext cx="572176" cy="572176"/>
          </a:xfrm>
          <a:prstGeom prst="rect">
            <a:avLst/>
          </a:prstGeom>
        </p:spPr>
      </p:pic>
      <p:pic>
        <p:nvPicPr>
          <p:cNvPr id="289" name="Picture 288">
            <a:extLst>
              <a:ext uri="{FF2B5EF4-FFF2-40B4-BE49-F238E27FC236}">
                <a16:creationId xmlns:a16="http://schemas.microsoft.com/office/drawing/2014/main" id="{A921D0EB-58BA-4F88-958D-6036B93FDE7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7461" y="3250620"/>
            <a:ext cx="635083" cy="635083"/>
          </a:xfrm>
          <a:prstGeom prst="rect">
            <a:avLst/>
          </a:prstGeom>
        </p:spPr>
      </p:pic>
      <p:sp>
        <p:nvSpPr>
          <p:cNvPr id="114" name="Title 1">
            <a:extLst>
              <a:ext uri="{FF2B5EF4-FFF2-40B4-BE49-F238E27FC236}">
                <a16:creationId xmlns:a16="http://schemas.microsoft.com/office/drawing/2014/main" id="{BE2E2B2B-E085-1F4A-B845-B3EA3A699ED4}"/>
              </a:ext>
            </a:extLst>
          </p:cNvPr>
          <p:cNvSpPr txBox="1">
            <a:spLocks/>
          </p:cNvSpPr>
          <p:nvPr/>
        </p:nvSpPr>
        <p:spPr>
          <a:xfrm>
            <a:off x="0" y="-105750"/>
            <a:ext cx="12192000" cy="995451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League Gothic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League Gothic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League Gothic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League Gothic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League Gothic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League Gothic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League Gothic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League Gothic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League Gothic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lnSpc>
                <a:spcPts val="9333"/>
              </a:lnSpc>
            </a:pPr>
            <a:r>
              <a:rPr lang="en-US" sz="5867" b="1" dirty="0">
                <a:solidFill>
                  <a:srgbClr val="292D78"/>
                </a:solidFill>
                <a:latin typeface="Open Sans Semibold" panose="020B0306030504020204" pitchFamily="34" charset="0"/>
                <a:ea typeface="Open Sans Semibold" panose="020B0306030504020204" pitchFamily="34" charset="0"/>
                <a:cs typeface="Open Sans Semibold" panose="020B0306030504020204" pitchFamily="34" charset="0"/>
              </a:rPr>
              <a:t>The Journey</a:t>
            </a:r>
          </a:p>
        </p:txBody>
      </p:sp>
      <p:pic>
        <p:nvPicPr>
          <p:cNvPr id="8" name="Graphic 7" descr="Open hand">
            <a:extLst>
              <a:ext uri="{FF2B5EF4-FFF2-40B4-BE49-F238E27FC236}">
                <a16:creationId xmlns:a16="http://schemas.microsoft.com/office/drawing/2014/main" id="{12AA104B-1D4D-164A-97DE-1CF0496476E1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6370615" y="1708012"/>
            <a:ext cx="572176" cy="572176"/>
          </a:xfrm>
          <a:prstGeom prst="rect">
            <a:avLst/>
          </a:prstGeom>
        </p:spPr>
      </p:pic>
      <p:pic>
        <p:nvPicPr>
          <p:cNvPr id="10" name="Graphic 9" descr="Single gear">
            <a:extLst>
              <a:ext uri="{FF2B5EF4-FFF2-40B4-BE49-F238E27FC236}">
                <a16:creationId xmlns:a16="http://schemas.microsoft.com/office/drawing/2014/main" id="{7F03F058-687F-F943-ACED-A47EDA539007}"/>
              </a:ext>
            </a:extLst>
          </p:cNvPr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6482249" y="1547771"/>
            <a:ext cx="373011" cy="373011"/>
          </a:xfrm>
          <a:prstGeom prst="rect">
            <a:avLst/>
          </a:prstGeom>
        </p:spPr>
      </p:pic>
      <p:grpSp>
        <p:nvGrpSpPr>
          <p:cNvPr id="115" name="Group 114">
            <a:extLst>
              <a:ext uri="{FF2B5EF4-FFF2-40B4-BE49-F238E27FC236}">
                <a16:creationId xmlns:a16="http://schemas.microsoft.com/office/drawing/2014/main" id="{FF7ACF79-6EE6-4D8A-BAA3-9BC04217AD34}"/>
              </a:ext>
            </a:extLst>
          </p:cNvPr>
          <p:cNvGrpSpPr/>
          <p:nvPr/>
        </p:nvGrpSpPr>
        <p:grpSpPr>
          <a:xfrm>
            <a:off x="5191672" y="6667243"/>
            <a:ext cx="1808658" cy="190757"/>
            <a:chOff x="5191672" y="6667243"/>
            <a:chExt cx="1808658" cy="190757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FDBBE632-F6BF-44BE-955C-4F6DCD0EEF4E}"/>
                </a:ext>
              </a:extLst>
            </p:cNvPr>
            <p:cNvSpPr/>
            <p:nvPr/>
          </p:nvSpPr>
          <p:spPr>
            <a:xfrm>
              <a:off x="6096000" y="6667243"/>
              <a:ext cx="904330" cy="190757"/>
            </a:xfrm>
            <a:custGeom>
              <a:avLst/>
              <a:gdLst>
                <a:gd name="connsiteX0" fmla="*/ 0 w 904330"/>
                <a:gd name="connsiteY0" fmla="*/ 0 h 190757"/>
                <a:gd name="connsiteX1" fmla="*/ 904330 w 904330"/>
                <a:gd name="connsiteY1" fmla="*/ 190757 h 190757"/>
                <a:gd name="connsiteX2" fmla="*/ 0 w 904330"/>
                <a:gd name="connsiteY2" fmla="*/ 190757 h 190757"/>
                <a:gd name="connsiteX3" fmla="*/ 0 w 904330"/>
                <a:gd name="connsiteY3" fmla="*/ 0 h 19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330" h="190757">
                  <a:moveTo>
                    <a:pt x="0" y="0"/>
                  </a:moveTo>
                  <a:lnTo>
                    <a:pt x="904330" y="190757"/>
                  </a:lnTo>
                  <a:lnTo>
                    <a:pt x="0" y="1907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15CBFC2B-1CD8-41EF-9AFC-EC8F83B0C7E3}"/>
                </a:ext>
              </a:extLst>
            </p:cNvPr>
            <p:cNvSpPr/>
            <p:nvPr/>
          </p:nvSpPr>
          <p:spPr>
            <a:xfrm>
              <a:off x="5191672" y="6667243"/>
              <a:ext cx="904329" cy="190757"/>
            </a:xfrm>
            <a:custGeom>
              <a:avLst/>
              <a:gdLst>
                <a:gd name="connsiteX0" fmla="*/ 904329 w 904329"/>
                <a:gd name="connsiteY0" fmla="*/ 0 h 190757"/>
                <a:gd name="connsiteX1" fmla="*/ 904329 w 904329"/>
                <a:gd name="connsiteY1" fmla="*/ 190757 h 190757"/>
                <a:gd name="connsiteX2" fmla="*/ 0 w 904329"/>
                <a:gd name="connsiteY2" fmla="*/ 190757 h 190757"/>
                <a:gd name="connsiteX3" fmla="*/ 904329 w 904329"/>
                <a:gd name="connsiteY3" fmla="*/ 0 h 19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329" h="190757">
                  <a:moveTo>
                    <a:pt x="904329" y="0"/>
                  </a:moveTo>
                  <a:lnTo>
                    <a:pt x="904329" y="190757"/>
                  </a:lnTo>
                  <a:lnTo>
                    <a:pt x="0" y="190757"/>
                  </a:lnTo>
                  <a:lnTo>
                    <a:pt x="9043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B21EEA0D-297E-43A3-98E9-82B7264B9DB1}"/>
              </a:ext>
            </a:extLst>
          </p:cNvPr>
          <p:cNvGrpSpPr/>
          <p:nvPr/>
        </p:nvGrpSpPr>
        <p:grpSpPr>
          <a:xfrm>
            <a:off x="92580" y="0"/>
            <a:ext cx="12006841" cy="119641"/>
            <a:chOff x="92580" y="0"/>
            <a:chExt cx="12006841" cy="119641"/>
          </a:xfrm>
        </p:grpSpPr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6EFDF020-AAAB-4AC8-8C8A-F0EFDCDAD555}"/>
                </a:ext>
              </a:extLst>
            </p:cNvPr>
            <p:cNvSpPr/>
            <p:nvPr/>
          </p:nvSpPr>
          <p:spPr>
            <a:xfrm>
              <a:off x="92580" y="0"/>
              <a:ext cx="5910841" cy="11964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6D1EC23E-6949-4360-BBAD-28308EF00C55}"/>
                </a:ext>
              </a:extLst>
            </p:cNvPr>
            <p:cNvSpPr/>
            <p:nvPr/>
          </p:nvSpPr>
          <p:spPr>
            <a:xfrm>
              <a:off x="6188580" y="0"/>
              <a:ext cx="5910841" cy="11964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6770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89D6FD2A-E747-4A20-9BA6-AB9445935435}"/>
              </a:ext>
            </a:extLst>
          </p:cNvPr>
          <p:cNvGrpSpPr/>
          <p:nvPr/>
        </p:nvGrpSpPr>
        <p:grpSpPr>
          <a:xfrm>
            <a:off x="5191672" y="6667243"/>
            <a:ext cx="1808658" cy="190757"/>
            <a:chOff x="5191672" y="6667243"/>
            <a:chExt cx="1808658" cy="190757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980CB43-E9C1-4221-B7A2-9231553672B8}"/>
                </a:ext>
              </a:extLst>
            </p:cNvPr>
            <p:cNvSpPr/>
            <p:nvPr/>
          </p:nvSpPr>
          <p:spPr>
            <a:xfrm>
              <a:off x="6096000" y="6667243"/>
              <a:ext cx="904330" cy="190757"/>
            </a:xfrm>
            <a:custGeom>
              <a:avLst/>
              <a:gdLst>
                <a:gd name="connsiteX0" fmla="*/ 0 w 904330"/>
                <a:gd name="connsiteY0" fmla="*/ 0 h 190757"/>
                <a:gd name="connsiteX1" fmla="*/ 904330 w 904330"/>
                <a:gd name="connsiteY1" fmla="*/ 190757 h 190757"/>
                <a:gd name="connsiteX2" fmla="*/ 0 w 904330"/>
                <a:gd name="connsiteY2" fmla="*/ 190757 h 190757"/>
                <a:gd name="connsiteX3" fmla="*/ 0 w 904330"/>
                <a:gd name="connsiteY3" fmla="*/ 0 h 19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330" h="190757">
                  <a:moveTo>
                    <a:pt x="0" y="0"/>
                  </a:moveTo>
                  <a:lnTo>
                    <a:pt x="904330" y="190757"/>
                  </a:lnTo>
                  <a:lnTo>
                    <a:pt x="0" y="1907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0E9880D-192C-4746-A9E8-F2BFD76B2409}"/>
                </a:ext>
              </a:extLst>
            </p:cNvPr>
            <p:cNvSpPr/>
            <p:nvPr/>
          </p:nvSpPr>
          <p:spPr>
            <a:xfrm>
              <a:off x="5191672" y="6667243"/>
              <a:ext cx="904329" cy="190757"/>
            </a:xfrm>
            <a:custGeom>
              <a:avLst/>
              <a:gdLst>
                <a:gd name="connsiteX0" fmla="*/ 904329 w 904329"/>
                <a:gd name="connsiteY0" fmla="*/ 0 h 190757"/>
                <a:gd name="connsiteX1" fmla="*/ 904329 w 904329"/>
                <a:gd name="connsiteY1" fmla="*/ 190757 h 190757"/>
                <a:gd name="connsiteX2" fmla="*/ 0 w 904329"/>
                <a:gd name="connsiteY2" fmla="*/ 190757 h 190757"/>
                <a:gd name="connsiteX3" fmla="*/ 904329 w 904329"/>
                <a:gd name="connsiteY3" fmla="*/ 0 h 19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329" h="190757">
                  <a:moveTo>
                    <a:pt x="904329" y="0"/>
                  </a:moveTo>
                  <a:lnTo>
                    <a:pt x="904329" y="190757"/>
                  </a:lnTo>
                  <a:lnTo>
                    <a:pt x="0" y="190757"/>
                  </a:lnTo>
                  <a:lnTo>
                    <a:pt x="9043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80BC0C8-3C63-48D4-87CE-FEE4FF1C90DF}"/>
              </a:ext>
            </a:extLst>
          </p:cNvPr>
          <p:cNvGrpSpPr/>
          <p:nvPr/>
        </p:nvGrpSpPr>
        <p:grpSpPr>
          <a:xfrm>
            <a:off x="92580" y="0"/>
            <a:ext cx="12006841" cy="119641"/>
            <a:chOff x="92580" y="0"/>
            <a:chExt cx="12006841" cy="11964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F82CD18-0A0C-428E-A1A5-340CBE98F797}"/>
                </a:ext>
              </a:extLst>
            </p:cNvPr>
            <p:cNvSpPr/>
            <p:nvPr/>
          </p:nvSpPr>
          <p:spPr>
            <a:xfrm>
              <a:off x="92580" y="0"/>
              <a:ext cx="5910841" cy="11964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72D422D-1FE7-420A-953B-FAC706F9658E}"/>
                </a:ext>
              </a:extLst>
            </p:cNvPr>
            <p:cNvSpPr/>
            <p:nvPr/>
          </p:nvSpPr>
          <p:spPr>
            <a:xfrm>
              <a:off x="6188580" y="0"/>
              <a:ext cx="5910841" cy="11964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71FC9E8-7F7C-42B6-B0E3-86164EBF56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45732"/>
            <a:ext cx="12192000" cy="32790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211974-FDBC-4FB1-B223-25691B820C16}"/>
              </a:ext>
            </a:extLst>
          </p:cNvPr>
          <p:cNvSpPr txBox="1"/>
          <p:nvPr/>
        </p:nvSpPr>
        <p:spPr>
          <a:xfrm>
            <a:off x="666196" y="1547986"/>
            <a:ext cx="10799211" cy="175099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5689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cs typeface="Segoe UI Semibold" panose="020B0702040204020203" pitchFamily="34" charset="0"/>
              </a:rPr>
              <a:t>Educate, Inspire &amp; Guide Your Team to Achieve </a:t>
            </a:r>
            <a:r>
              <a:rPr lang="en-US" sz="5689" b="1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cs typeface="Segoe UI Semibold" panose="020B0702040204020203" pitchFamily="34" charset="0"/>
              </a:rPr>
              <a:t>EVERY DOLLAR </a:t>
            </a:r>
            <a:r>
              <a:rPr lang="en-US" sz="5689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cs typeface="Segoe UI Semibold" panose="020B0702040204020203" pitchFamily="34" charset="0"/>
              </a:rPr>
              <a:t>of Potential Profit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7AA982-76D6-4A1A-8EA9-2C8DCBCAE74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3836" y="5472711"/>
            <a:ext cx="931883" cy="95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34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370C29A-6944-4423-8916-B08110EB8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09F76C1-A4F1-4404-84AC-BD06AE5DAB79}"/>
              </a:ext>
            </a:extLst>
          </p:cNvPr>
          <p:cNvGrpSpPr/>
          <p:nvPr/>
        </p:nvGrpSpPr>
        <p:grpSpPr>
          <a:xfrm>
            <a:off x="-16329" y="3685032"/>
            <a:ext cx="12224658" cy="3172967"/>
            <a:chOff x="0" y="2143125"/>
            <a:chExt cx="12192000" cy="4714875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CC0EFE1-74AB-42E3-A455-D07076C1B31E}"/>
                </a:ext>
              </a:extLst>
            </p:cNvPr>
            <p:cNvSpPr/>
            <p:nvPr/>
          </p:nvSpPr>
          <p:spPr>
            <a:xfrm>
              <a:off x="6096000" y="2143125"/>
              <a:ext cx="6096000" cy="4714875"/>
            </a:xfrm>
            <a:custGeom>
              <a:avLst/>
              <a:gdLst>
                <a:gd name="connsiteX0" fmla="*/ 0 w 6096000"/>
                <a:gd name="connsiteY0" fmla="*/ 0 h 4714875"/>
                <a:gd name="connsiteX1" fmla="*/ 6096000 w 6096000"/>
                <a:gd name="connsiteY1" fmla="*/ 1285875 h 4714875"/>
                <a:gd name="connsiteX2" fmla="*/ 6096000 w 6096000"/>
                <a:gd name="connsiteY2" fmla="*/ 4714875 h 4714875"/>
                <a:gd name="connsiteX3" fmla="*/ 0 w 6096000"/>
                <a:gd name="connsiteY3" fmla="*/ 4714875 h 4714875"/>
                <a:gd name="connsiteX4" fmla="*/ 0 w 6096000"/>
                <a:gd name="connsiteY4" fmla="*/ 1285875 h 471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6000" h="4714875">
                  <a:moveTo>
                    <a:pt x="0" y="0"/>
                  </a:moveTo>
                  <a:lnTo>
                    <a:pt x="6096000" y="1285875"/>
                  </a:lnTo>
                  <a:lnTo>
                    <a:pt x="6096000" y="4714875"/>
                  </a:lnTo>
                  <a:lnTo>
                    <a:pt x="0" y="4714875"/>
                  </a:lnTo>
                  <a:lnTo>
                    <a:pt x="0" y="1285875"/>
                  </a:lnTo>
                  <a:close/>
                </a:path>
              </a:pathLst>
            </a:cu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3E06050-E28A-45AF-87C2-1C3F627D1BD7}"/>
                </a:ext>
              </a:extLst>
            </p:cNvPr>
            <p:cNvSpPr/>
            <p:nvPr/>
          </p:nvSpPr>
          <p:spPr>
            <a:xfrm flipH="1">
              <a:off x="0" y="2143125"/>
              <a:ext cx="6096000" cy="4714875"/>
            </a:xfrm>
            <a:custGeom>
              <a:avLst/>
              <a:gdLst>
                <a:gd name="connsiteX0" fmla="*/ 0 w 6096000"/>
                <a:gd name="connsiteY0" fmla="*/ 0 h 4714875"/>
                <a:gd name="connsiteX1" fmla="*/ 6096000 w 6096000"/>
                <a:gd name="connsiteY1" fmla="*/ 1285875 h 4714875"/>
                <a:gd name="connsiteX2" fmla="*/ 6096000 w 6096000"/>
                <a:gd name="connsiteY2" fmla="*/ 4714875 h 4714875"/>
                <a:gd name="connsiteX3" fmla="*/ 0 w 6096000"/>
                <a:gd name="connsiteY3" fmla="*/ 4714875 h 4714875"/>
                <a:gd name="connsiteX4" fmla="*/ 0 w 6096000"/>
                <a:gd name="connsiteY4" fmla="*/ 1285875 h 471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6000" h="4714875">
                  <a:moveTo>
                    <a:pt x="0" y="0"/>
                  </a:moveTo>
                  <a:lnTo>
                    <a:pt x="6096000" y="1285875"/>
                  </a:lnTo>
                  <a:lnTo>
                    <a:pt x="6096000" y="4714875"/>
                  </a:lnTo>
                  <a:lnTo>
                    <a:pt x="0" y="4714875"/>
                  </a:lnTo>
                  <a:lnTo>
                    <a:pt x="0" y="1285875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D41BAE9-A529-41A0-92D4-758124341160}"/>
              </a:ext>
            </a:extLst>
          </p:cNvPr>
          <p:cNvSpPr txBox="1"/>
          <p:nvPr/>
        </p:nvSpPr>
        <p:spPr>
          <a:xfrm>
            <a:off x="-16330" y="4862049"/>
            <a:ext cx="12208328" cy="101566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rPr>
              <a:t>INVENTORY FINANCIALS</a:t>
            </a:r>
            <a:endParaRPr lang="en-US" sz="6600" dirty="0">
              <a:solidFill>
                <a:schemeClr val="bg1"/>
              </a:solidFill>
              <a:latin typeface="+mj-lt"/>
              <a:cs typeface="Segoe UI Semibold" panose="020B0702040204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FA6015-3CAB-4FE5-A72A-27D2E7BF5BF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263" y="3429000"/>
            <a:ext cx="1143143" cy="117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87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2D36E4C1-3F36-4DE9-824F-B4C55616A7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3"/>
          <a:stretch/>
        </p:blipFill>
        <p:spPr>
          <a:xfrm>
            <a:off x="10182618" y="1229628"/>
            <a:ext cx="1695437" cy="509561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9B0A9EB-F912-4A26-BFDC-4C698B12E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3" y="1234440"/>
            <a:ext cx="9723038" cy="50932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E995B7-DF00-49DF-855F-833432C09180}"/>
              </a:ext>
            </a:extLst>
          </p:cNvPr>
          <p:cNvSpPr/>
          <p:nvPr/>
        </p:nvSpPr>
        <p:spPr>
          <a:xfrm>
            <a:off x="466344" y="1229628"/>
            <a:ext cx="11411712" cy="5098020"/>
          </a:xfrm>
          <a:prstGeom prst="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80BC0C8-3C63-48D4-87CE-FEE4FF1C90DF}"/>
              </a:ext>
            </a:extLst>
          </p:cNvPr>
          <p:cNvGrpSpPr/>
          <p:nvPr/>
        </p:nvGrpSpPr>
        <p:grpSpPr>
          <a:xfrm>
            <a:off x="92580" y="0"/>
            <a:ext cx="12006841" cy="119641"/>
            <a:chOff x="92580" y="0"/>
            <a:chExt cx="12006841" cy="11964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F82CD18-0A0C-428E-A1A5-340CBE98F797}"/>
                </a:ext>
              </a:extLst>
            </p:cNvPr>
            <p:cNvSpPr/>
            <p:nvPr/>
          </p:nvSpPr>
          <p:spPr>
            <a:xfrm>
              <a:off x="92580" y="0"/>
              <a:ext cx="5910841" cy="11964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72D422D-1FE7-420A-953B-FAC706F9658E}"/>
                </a:ext>
              </a:extLst>
            </p:cNvPr>
            <p:cNvSpPr/>
            <p:nvPr/>
          </p:nvSpPr>
          <p:spPr>
            <a:xfrm>
              <a:off x="6188580" y="0"/>
              <a:ext cx="5910841" cy="11964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93C11EE-C764-4E69-92A0-6097DB532056}"/>
              </a:ext>
            </a:extLst>
          </p:cNvPr>
          <p:cNvSpPr txBox="1"/>
          <p:nvPr/>
        </p:nvSpPr>
        <p:spPr>
          <a:xfrm>
            <a:off x="1905002" y="263525"/>
            <a:ext cx="8381996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4400" b="1" dirty="0">
                <a:latin typeface="+mj-lt"/>
                <a:cs typeface="Segoe UI Semibold" panose="020B0702040204020203" pitchFamily="34" charset="0"/>
              </a:rPr>
              <a:t>INVENTORY PORTFOLIO</a:t>
            </a:r>
            <a:endParaRPr lang="en-US" sz="4400" dirty="0">
              <a:latin typeface="+mj-lt"/>
              <a:cs typeface="Segoe UI Semibold" panose="020B0702040204020203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9D6FD2A-E747-4A20-9BA6-AB9445935435}"/>
              </a:ext>
            </a:extLst>
          </p:cNvPr>
          <p:cNvGrpSpPr/>
          <p:nvPr/>
        </p:nvGrpSpPr>
        <p:grpSpPr>
          <a:xfrm>
            <a:off x="5191672" y="6667243"/>
            <a:ext cx="1808658" cy="190757"/>
            <a:chOff x="5191672" y="6667243"/>
            <a:chExt cx="1808658" cy="190757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980CB43-E9C1-4221-B7A2-9231553672B8}"/>
                </a:ext>
              </a:extLst>
            </p:cNvPr>
            <p:cNvSpPr/>
            <p:nvPr/>
          </p:nvSpPr>
          <p:spPr>
            <a:xfrm>
              <a:off x="6096000" y="6667243"/>
              <a:ext cx="904330" cy="190757"/>
            </a:xfrm>
            <a:custGeom>
              <a:avLst/>
              <a:gdLst>
                <a:gd name="connsiteX0" fmla="*/ 0 w 904330"/>
                <a:gd name="connsiteY0" fmla="*/ 0 h 190757"/>
                <a:gd name="connsiteX1" fmla="*/ 904330 w 904330"/>
                <a:gd name="connsiteY1" fmla="*/ 190757 h 190757"/>
                <a:gd name="connsiteX2" fmla="*/ 0 w 904330"/>
                <a:gd name="connsiteY2" fmla="*/ 190757 h 190757"/>
                <a:gd name="connsiteX3" fmla="*/ 0 w 904330"/>
                <a:gd name="connsiteY3" fmla="*/ 0 h 19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330" h="190757">
                  <a:moveTo>
                    <a:pt x="0" y="0"/>
                  </a:moveTo>
                  <a:lnTo>
                    <a:pt x="904330" y="190757"/>
                  </a:lnTo>
                  <a:lnTo>
                    <a:pt x="0" y="1907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0E9880D-192C-4746-A9E8-F2BFD76B2409}"/>
                </a:ext>
              </a:extLst>
            </p:cNvPr>
            <p:cNvSpPr/>
            <p:nvPr/>
          </p:nvSpPr>
          <p:spPr>
            <a:xfrm>
              <a:off x="5191672" y="6667243"/>
              <a:ext cx="904329" cy="190757"/>
            </a:xfrm>
            <a:custGeom>
              <a:avLst/>
              <a:gdLst>
                <a:gd name="connsiteX0" fmla="*/ 904329 w 904329"/>
                <a:gd name="connsiteY0" fmla="*/ 0 h 190757"/>
                <a:gd name="connsiteX1" fmla="*/ 904329 w 904329"/>
                <a:gd name="connsiteY1" fmla="*/ 190757 h 190757"/>
                <a:gd name="connsiteX2" fmla="*/ 0 w 904329"/>
                <a:gd name="connsiteY2" fmla="*/ 190757 h 190757"/>
                <a:gd name="connsiteX3" fmla="*/ 904329 w 904329"/>
                <a:gd name="connsiteY3" fmla="*/ 0 h 19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329" h="190757">
                  <a:moveTo>
                    <a:pt x="904329" y="0"/>
                  </a:moveTo>
                  <a:lnTo>
                    <a:pt x="904329" y="190757"/>
                  </a:lnTo>
                  <a:lnTo>
                    <a:pt x="0" y="190757"/>
                  </a:lnTo>
                  <a:lnTo>
                    <a:pt x="9043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BBE288F4-D10C-4D92-AD09-4F5BBBE46DD8}"/>
              </a:ext>
            </a:extLst>
          </p:cNvPr>
          <p:cNvSpPr txBox="1"/>
          <p:nvPr/>
        </p:nvSpPr>
        <p:spPr>
          <a:xfrm>
            <a:off x="770740" y="3622049"/>
            <a:ext cx="304154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</a:t>
            </a:r>
            <a:r>
              <a:rPr lang="en-US" sz="2400" b="1" dirty="0">
                <a:solidFill>
                  <a:schemeClr val="bg1"/>
                </a:solidFill>
              </a:rPr>
              <a:t>What is One-Day of $Inventory for your business?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305C37-AA26-4D67-A8B6-BFE94597C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7782" y="1636284"/>
            <a:ext cx="6111599" cy="41171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FDDE6F-3241-4265-A17F-E3F9489A0B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7228"/>
          <a:stretch/>
        </p:blipFill>
        <p:spPr>
          <a:xfrm>
            <a:off x="4087785" y="3694882"/>
            <a:ext cx="2031425" cy="9974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EF3F557-5A50-4DF6-9E37-72247370D40C}"/>
              </a:ext>
            </a:extLst>
          </p:cNvPr>
          <p:cNvSpPr txBox="1"/>
          <p:nvPr/>
        </p:nvSpPr>
        <p:spPr>
          <a:xfrm>
            <a:off x="3813143" y="3596378"/>
            <a:ext cx="1021590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411B886-E93A-4549-9502-FC89F02E29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8334" t="18095" r="17771" b="15803"/>
          <a:stretch/>
        </p:blipFill>
        <p:spPr>
          <a:xfrm>
            <a:off x="4525381" y="3847255"/>
            <a:ext cx="1147982" cy="7387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E7253CB-18AA-4095-BA08-1AC80A17C6F7}"/>
              </a:ext>
            </a:extLst>
          </p:cNvPr>
          <p:cNvSpPr txBox="1"/>
          <p:nvPr/>
        </p:nvSpPr>
        <p:spPr>
          <a:xfrm>
            <a:off x="4149821" y="3858508"/>
            <a:ext cx="190673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ONE-DAY INVEN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D27C2F-5B45-4BA5-9A96-86926E035CEF}"/>
              </a:ext>
            </a:extLst>
          </p:cNvPr>
          <p:cNvSpPr txBox="1"/>
          <p:nvPr/>
        </p:nvSpPr>
        <p:spPr>
          <a:xfrm>
            <a:off x="4149860" y="4043174"/>
            <a:ext cx="19184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$2.0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M</a:t>
            </a:r>
            <a:endParaRPr lang="en-US" sz="30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810190-63F9-4125-9DBB-C0697B75064C}"/>
              </a:ext>
            </a:extLst>
          </p:cNvPr>
          <p:cNvSpPr/>
          <p:nvPr/>
        </p:nvSpPr>
        <p:spPr>
          <a:xfrm>
            <a:off x="6316193" y="3847255"/>
            <a:ext cx="1572548" cy="657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721781D-B118-4092-8DFC-6AC5E77145FC}"/>
              </a:ext>
            </a:extLst>
          </p:cNvPr>
          <p:cNvSpPr/>
          <p:nvPr/>
        </p:nvSpPr>
        <p:spPr>
          <a:xfrm>
            <a:off x="8328987" y="3858508"/>
            <a:ext cx="1572548" cy="657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BE84E86-FFC7-4A5F-BEC0-19B985280DB3}"/>
              </a:ext>
            </a:extLst>
          </p:cNvPr>
          <p:cNvSpPr/>
          <p:nvPr/>
        </p:nvSpPr>
        <p:spPr>
          <a:xfrm>
            <a:off x="6316193" y="4889584"/>
            <a:ext cx="1572548" cy="657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FE7475-15C3-4612-A9E4-1742CC86933B}"/>
              </a:ext>
            </a:extLst>
          </p:cNvPr>
          <p:cNvSpPr/>
          <p:nvPr/>
        </p:nvSpPr>
        <p:spPr>
          <a:xfrm>
            <a:off x="8328987" y="4900837"/>
            <a:ext cx="1572548" cy="657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A83FA4A-53C9-4CF9-8A80-9A481CD6D122}"/>
              </a:ext>
            </a:extLst>
          </p:cNvPr>
          <p:cNvSpPr/>
          <p:nvPr/>
        </p:nvSpPr>
        <p:spPr>
          <a:xfrm>
            <a:off x="7233774" y="2822812"/>
            <a:ext cx="1572548" cy="657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DBC93C0-00B8-4819-A0CC-C2BB58B6E36D}"/>
              </a:ext>
            </a:extLst>
          </p:cNvPr>
          <p:cNvSpPr/>
          <p:nvPr/>
        </p:nvSpPr>
        <p:spPr>
          <a:xfrm>
            <a:off x="7335472" y="1780483"/>
            <a:ext cx="1572548" cy="657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22ED9B4-DC83-4412-90D7-47F7A543366D}"/>
              </a:ext>
            </a:extLst>
          </p:cNvPr>
          <p:cNvSpPr/>
          <p:nvPr/>
        </p:nvSpPr>
        <p:spPr>
          <a:xfrm>
            <a:off x="4287472" y="2243143"/>
            <a:ext cx="1572548" cy="657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94991E3-0E65-4D2D-B94C-25E3F093F2BF}"/>
              </a:ext>
            </a:extLst>
          </p:cNvPr>
          <p:cNvSpPr txBox="1"/>
          <p:nvPr/>
        </p:nvSpPr>
        <p:spPr>
          <a:xfrm>
            <a:off x="7067934" y="1848644"/>
            <a:ext cx="190673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$ON HAND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FDC5A4-A953-4CD5-8B68-2BF0AB90F2F8}"/>
              </a:ext>
            </a:extLst>
          </p:cNvPr>
          <p:cNvSpPr txBox="1"/>
          <p:nvPr/>
        </p:nvSpPr>
        <p:spPr>
          <a:xfrm>
            <a:off x="7067973" y="2033310"/>
            <a:ext cx="19184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$60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M</a:t>
            </a:r>
            <a:endParaRPr lang="en-US" sz="30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EE9225C-45FA-49B7-9C12-1F13A548901D}"/>
              </a:ext>
            </a:extLst>
          </p:cNvPr>
          <p:cNvSpPr txBox="1"/>
          <p:nvPr/>
        </p:nvSpPr>
        <p:spPr>
          <a:xfrm>
            <a:off x="7067934" y="2826079"/>
            <a:ext cx="190673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$ON ORDER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6473569-2BB3-438C-BFFF-6C97C95FDA9E}"/>
              </a:ext>
            </a:extLst>
          </p:cNvPr>
          <p:cNvSpPr txBox="1"/>
          <p:nvPr/>
        </p:nvSpPr>
        <p:spPr>
          <a:xfrm>
            <a:off x="7067973" y="3010745"/>
            <a:ext cx="19184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$25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M</a:t>
            </a:r>
            <a:endParaRPr lang="en-US" sz="30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15F89E-9063-4BE2-868F-507B6AABF1C7}"/>
              </a:ext>
            </a:extLst>
          </p:cNvPr>
          <p:cNvSpPr txBox="1"/>
          <p:nvPr/>
        </p:nvSpPr>
        <p:spPr>
          <a:xfrm>
            <a:off x="4107356" y="2296913"/>
            <a:ext cx="190673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# ITEMS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590CAAB-2D2C-42EB-B550-63AD7E88CAF0}"/>
              </a:ext>
            </a:extLst>
          </p:cNvPr>
          <p:cNvSpPr txBox="1"/>
          <p:nvPr/>
        </p:nvSpPr>
        <p:spPr>
          <a:xfrm>
            <a:off x="4107395" y="2481579"/>
            <a:ext cx="19184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180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K</a:t>
            </a:r>
            <a:endParaRPr lang="en-US" sz="30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5B9D3DD-87ED-4B5F-B394-66C855904A6C}"/>
              </a:ext>
            </a:extLst>
          </p:cNvPr>
          <p:cNvSpPr txBox="1"/>
          <p:nvPr/>
        </p:nvSpPr>
        <p:spPr>
          <a:xfrm>
            <a:off x="6179324" y="3860848"/>
            <a:ext cx="190673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REPLENISH  /  SAF STK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234992B-41E0-44F8-837E-6502FE74277F}"/>
              </a:ext>
            </a:extLst>
          </p:cNvPr>
          <p:cNvSpPr txBox="1"/>
          <p:nvPr/>
        </p:nvSpPr>
        <p:spPr>
          <a:xfrm>
            <a:off x="6179363" y="4045514"/>
            <a:ext cx="19184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$38.0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M</a:t>
            </a:r>
            <a:endParaRPr lang="en-US" sz="30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1801EE7-88D0-4352-9F70-3D32CBD5CA4F}"/>
              </a:ext>
            </a:extLst>
          </p:cNvPr>
          <p:cNvSpPr txBox="1"/>
          <p:nvPr/>
        </p:nvSpPr>
        <p:spPr>
          <a:xfrm>
            <a:off x="8192601" y="3855491"/>
            <a:ext cx="190673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FWD BUY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DF89603-2F3E-4FAA-8CB6-BACF798E72E8}"/>
              </a:ext>
            </a:extLst>
          </p:cNvPr>
          <p:cNvSpPr txBox="1"/>
          <p:nvPr/>
        </p:nvSpPr>
        <p:spPr>
          <a:xfrm>
            <a:off x="8192640" y="4040157"/>
            <a:ext cx="19184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$11.0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M</a:t>
            </a:r>
            <a:endParaRPr lang="en-US" sz="30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B8F34EB-A443-4A0E-A4A3-266BFD2705F2}"/>
              </a:ext>
            </a:extLst>
          </p:cNvPr>
          <p:cNvSpPr txBox="1"/>
          <p:nvPr/>
        </p:nvSpPr>
        <p:spPr>
          <a:xfrm>
            <a:off x="6181202" y="4869858"/>
            <a:ext cx="190673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PROMOTIONAL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23A214D-7D8C-49EB-8B20-8BC0A4B23BED}"/>
              </a:ext>
            </a:extLst>
          </p:cNvPr>
          <p:cNvSpPr txBox="1"/>
          <p:nvPr/>
        </p:nvSpPr>
        <p:spPr>
          <a:xfrm>
            <a:off x="6181241" y="5054524"/>
            <a:ext cx="19184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$7.0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M</a:t>
            </a:r>
            <a:endParaRPr lang="en-US" sz="30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05E0280-F236-452C-8E6B-5E4158ADB889}"/>
              </a:ext>
            </a:extLst>
          </p:cNvPr>
          <p:cNvSpPr txBox="1"/>
          <p:nvPr/>
        </p:nvSpPr>
        <p:spPr>
          <a:xfrm>
            <a:off x="8194479" y="4864501"/>
            <a:ext cx="190673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OVERSTOCK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75B0766-0A3C-4EC2-8D3A-121A0E55EF9A}"/>
              </a:ext>
            </a:extLst>
          </p:cNvPr>
          <p:cNvSpPr txBox="1"/>
          <p:nvPr/>
        </p:nvSpPr>
        <p:spPr>
          <a:xfrm>
            <a:off x="8194518" y="5049167"/>
            <a:ext cx="19184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$4.0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M</a:t>
            </a:r>
            <a:endParaRPr lang="en-US" sz="30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5266A90-5BE7-47E2-A3FA-88BEC9A1C41D}"/>
              </a:ext>
            </a:extLst>
          </p:cNvPr>
          <p:cNvSpPr txBox="1"/>
          <p:nvPr/>
        </p:nvSpPr>
        <p:spPr>
          <a:xfrm>
            <a:off x="803598" y="1812664"/>
            <a:ext cx="407559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10 KEY VALUES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C59EBA-8174-480A-9823-652E7EB55405}"/>
              </a:ext>
            </a:extLst>
          </p:cNvPr>
          <p:cNvSpPr/>
          <p:nvPr/>
        </p:nvSpPr>
        <p:spPr>
          <a:xfrm>
            <a:off x="4126435" y="3740602"/>
            <a:ext cx="1958012" cy="89111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0CB4AC-3BF5-4966-8A8B-C0FFC24344D4}"/>
              </a:ext>
            </a:extLst>
          </p:cNvPr>
          <p:cNvSpPr/>
          <p:nvPr/>
        </p:nvSpPr>
        <p:spPr>
          <a:xfrm>
            <a:off x="10526198" y="4901861"/>
            <a:ext cx="961732" cy="78354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6A9143C-22E8-4EE9-B5E3-E0E31A69DDB5}"/>
              </a:ext>
            </a:extLst>
          </p:cNvPr>
          <p:cNvSpPr/>
          <p:nvPr/>
        </p:nvSpPr>
        <p:spPr>
          <a:xfrm>
            <a:off x="10526915" y="3435906"/>
            <a:ext cx="961732" cy="144844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2">
                  <a:lumMod val="40000"/>
                  <a:lumOff val="60000"/>
                  <a:tint val="23500"/>
                  <a:satMod val="16000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978538F-E4A0-4A5B-AB07-F95DFAD3F0E8}"/>
              </a:ext>
            </a:extLst>
          </p:cNvPr>
          <p:cNvSpPr/>
          <p:nvPr/>
        </p:nvSpPr>
        <p:spPr>
          <a:xfrm>
            <a:off x="10526915" y="3056427"/>
            <a:ext cx="961014" cy="3635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189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8783560-6A85-4D3B-A82D-593AA0A79865}"/>
              </a:ext>
            </a:extLst>
          </p:cNvPr>
          <p:cNvSpPr/>
          <p:nvPr/>
        </p:nvSpPr>
        <p:spPr>
          <a:xfrm>
            <a:off x="10526198" y="2600035"/>
            <a:ext cx="961732" cy="439237"/>
          </a:xfrm>
          <a:prstGeom prst="rect">
            <a:avLst/>
          </a:prstGeom>
          <a:gradFill flip="none" rotWithShape="1">
            <a:gsLst>
              <a:gs pos="0">
                <a:srgbClr val="00CC66">
                  <a:tint val="66000"/>
                  <a:satMod val="160000"/>
                </a:srgbClr>
              </a:gs>
              <a:gs pos="50000">
                <a:srgbClr val="00CC66">
                  <a:tint val="44500"/>
                  <a:satMod val="160000"/>
                </a:srgbClr>
              </a:gs>
              <a:gs pos="100000">
                <a:srgbClr val="00CC66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EB662AA-93E8-451B-A788-46A668EACFEA}"/>
              </a:ext>
            </a:extLst>
          </p:cNvPr>
          <p:cNvSpPr/>
          <p:nvPr/>
        </p:nvSpPr>
        <p:spPr>
          <a:xfrm>
            <a:off x="10526197" y="2264142"/>
            <a:ext cx="961732" cy="319028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E590667-8E94-4E69-9CE6-2DB4C9436264}"/>
              </a:ext>
            </a:extLst>
          </p:cNvPr>
          <p:cNvSpPr txBox="1"/>
          <p:nvPr/>
        </p:nvSpPr>
        <p:spPr>
          <a:xfrm>
            <a:off x="10395931" y="5143462"/>
            <a:ext cx="120874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SAF STK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8AB9C66-19CE-480C-A846-38E6CA727DE7}"/>
              </a:ext>
            </a:extLst>
          </p:cNvPr>
          <p:cNvSpPr txBox="1"/>
          <p:nvPr/>
        </p:nvSpPr>
        <p:spPr>
          <a:xfrm>
            <a:off x="10442464" y="4164821"/>
            <a:ext cx="109516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REPLENISH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96E3DCB-B776-4889-A9C2-218243597C3D}"/>
              </a:ext>
            </a:extLst>
          </p:cNvPr>
          <p:cNvSpPr txBox="1"/>
          <p:nvPr/>
        </p:nvSpPr>
        <p:spPr>
          <a:xfrm>
            <a:off x="10395931" y="3145986"/>
            <a:ext cx="120874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PROMO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08D8E93-1A54-4E95-8BBD-F763EB0C0394}"/>
              </a:ext>
            </a:extLst>
          </p:cNvPr>
          <p:cNvSpPr txBox="1"/>
          <p:nvPr/>
        </p:nvSpPr>
        <p:spPr>
          <a:xfrm>
            <a:off x="10410091" y="2756950"/>
            <a:ext cx="120874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FWD BUY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C87895B-4909-4FC4-B7AB-20FC7BE02518}"/>
              </a:ext>
            </a:extLst>
          </p:cNvPr>
          <p:cNvSpPr txBox="1"/>
          <p:nvPr/>
        </p:nvSpPr>
        <p:spPr>
          <a:xfrm>
            <a:off x="10395208" y="2344032"/>
            <a:ext cx="120874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O-STOCK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0F3D954-C026-4775-8030-41C43C9A47B4}"/>
              </a:ext>
            </a:extLst>
          </p:cNvPr>
          <p:cNvSpPr txBox="1"/>
          <p:nvPr/>
        </p:nvSpPr>
        <p:spPr>
          <a:xfrm>
            <a:off x="1195788" y="2114837"/>
            <a:ext cx="407559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begin here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1" name="Picture 2" descr="The Underestimated Power Of Color In Mobile App Design — Smashing ...">
            <a:extLst>
              <a:ext uri="{FF2B5EF4-FFF2-40B4-BE49-F238E27FC236}">
                <a16:creationId xmlns:a16="http://schemas.microsoft.com/office/drawing/2014/main" id="{9A90C1A4-5F9A-4B68-93B0-71D9FB2B80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61"/>
          <a:stretch/>
        </p:blipFill>
        <p:spPr bwMode="auto">
          <a:xfrm>
            <a:off x="3994375" y="3445795"/>
            <a:ext cx="694596" cy="66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725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>
            <a:extLst>
              <a:ext uri="{FF2B5EF4-FFF2-40B4-BE49-F238E27FC236}">
                <a16:creationId xmlns:a16="http://schemas.microsoft.com/office/drawing/2014/main" id="{263647A9-EDD7-4552-A345-CC58036EF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029" y="1234440"/>
            <a:ext cx="5339540" cy="2935932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221290E8-C9B9-48E8-A70D-DA2D1916B6BD}"/>
              </a:ext>
            </a:extLst>
          </p:cNvPr>
          <p:cNvSpPr txBox="1"/>
          <p:nvPr/>
        </p:nvSpPr>
        <p:spPr>
          <a:xfrm>
            <a:off x="12842977" y="3162497"/>
            <a:ext cx="900655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44AC1D-0171-481C-B0A7-1129E261D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29" y="1234440"/>
            <a:ext cx="6070100" cy="45004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E995B7-DF00-49DF-855F-833432C09180}"/>
              </a:ext>
            </a:extLst>
          </p:cNvPr>
          <p:cNvSpPr/>
          <p:nvPr/>
        </p:nvSpPr>
        <p:spPr>
          <a:xfrm>
            <a:off x="466344" y="1234440"/>
            <a:ext cx="11411712" cy="4500438"/>
          </a:xfrm>
          <a:prstGeom prst="rect">
            <a:avLst/>
          </a:prstGeom>
          <a:solidFill>
            <a:srgbClr val="FFCC9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80BC0C8-3C63-48D4-87CE-FEE4FF1C90DF}"/>
              </a:ext>
            </a:extLst>
          </p:cNvPr>
          <p:cNvGrpSpPr/>
          <p:nvPr/>
        </p:nvGrpSpPr>
        <p:grpSpPr>
          <a:xfrm>
            <a:off x="92580" y="0"/>
            <a:ext cx="12006841" cy="119641"/>
            <a:chOff x="92580" y="0"/>
            <a:chExt cx="12006841" cy="11964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F82CD18-0A0C-428E-A1A5-340CBE98F797}"/>
                </a:ext>
              </a:extLst>
            </p:cNvPr>
            <p:cNvSpPr/>
            <p:nvPr/>
          </p:nvSpPr>
          <p:spPr>
            <a:xfrm>
              <a:off x="92580" y="0"/>
              <a:ext cx="5910841" cy="11964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72D422D-1FE7-420A-953B-FAC706F9658E}"/>
                </a:ext>
              </a:extLst>
            </p:cNvPr>
            <p:cNvSpPr/>
            <p:nvPr/>
          </p:nvSpPr>
          <p:spPr>
            <a:xfrm>
              <a:off x="6188580" y="0"/>
              <a:ext cx="5910841" cy="11964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93C11EE-C764-4E69-92A0-6097DB532056}"/>
              </a:ext>
            </a:extLst>
          </p:cNvPr>
          <p:cNvSpPr txBox="1"/>
          <p:nvPr/>
        </p:nvSpPr>
        <p:spPr>
          <a:xfrm>
            <a:off x="1905002" y="263525"/>
            <a:ext cx="8381996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4400" b="1" dirty="0">
                <a:latin typeface="+mj-lt"/>
                <a:cs typeface="Segoe UI Semibold" panose="020B0702040204020203" pitchFamily="34" charset="0"/>
              </a:rPr>
              <a:t>DEPLETION COMPONENTS</a:t>
            </a:r>
            <a:endParaRPr lang="en-US" sz="4400" dirty="0">
              <a:latin typeface="+mj-lt"/>
              <a:cs typeface="Segoe UI Semibold" panose="020B0702040204020203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9D6FD2A-E747-4A20-9BA6-AB9445935435}"/>
              </a:ext>
            </a:extLst>
          </p:cNvPr>
          <p:cNvGrpSpPr/>
          <p:nvPr/>
        </p:nvGrpSpPr>
        <p:grpSpPr>
          <a:xfrm>
            <a:off x="5191672" y="6667243"/>
            <a:ext cx="1808658" cy="190757"/>
            <a:chOff x="5191672" y="6667243"/>
            <a:chExt cx="1808658" cy="190757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980CB43-E9C1-4221-B7A2-9231553672B8}"/>
                </a:ext>
              </a:extLst>
            </p:cNvPr>
            <p:cNvSpPr/>
            <p:nvPr/>
          </p:nvSpPr>
          <p:spPr>
            <a:xfrm>
              <a:off x="6096000" y="6667243"/>
              <a:ext cx="904330" cy="190757"/>
            </a:xfrm>
            <a:custGeom>
              <a:avLst/>
              <a:gdLst>
                <a:gd name="connsiteX0" fmla="*/ 0 w 904330"/>
                <a:gd name="connsiteY0" fmla="*/ 0 h 190757"/>
                <a:gd name="connsiteX1" fmla="*/ 904330 w 904330"/>
                <a:gd name="connsiteY1" fmla="*/ 190757 h 190757"/>
                <a:gd name="connsiteX2" fmla="*/ 0 w 904330"/>
                <a:gd name="connsiteY2" fmla="*/ 190757 h 190757"/>
                <a:gd name="connsiteX3" fmla="*/ 0 w 904330"/>
                <a:gd name="connsiteY3" fmla="*/ 0 h 19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330" h="190757">
                  <a:moveTo>
                    <a:pt x="0" y="0"/>
                  </a:moveTo>
                  <a:lnTo>
                    <a:pt x="904330" y="190757"/>
                  </a:lnTo>
                  <a:lnTo>
                    <a:pt x="0" y="1907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0E9880D-192C-4746-A9E8-F2BFD76B2409}"/>
                </a:ext>
              </a:extLst>
            </p:cNvPr>
            <p:cNvSpPr/>
            <p:nvPr/>
          </p:nvSpPr>
          <p:spPr>
            <a:xfrm>
              <a:off x="5191672" y="6667243"/>
              <a:ext cx="904329" cy="190757"/>
            </a:xfrm>
            <a:custGeom>
              <a:avLst/>
              <a:gdLst>
                <a:gd name="connsiteX0" fmla="*/ 904329 w 904329"/>
                <a:gd name="connsiteY0" fmla="*/ 0 h 190757"/>
                <a:gd name="connsiteX1" fmla="*/ 904329 w 904329"/>
                <a:gd name="connsiteY1" fmla="*/ 190757 h 190757"/>
                <a:gd name="connsiteX2" fmla="*/ 0 w 904329"/>
                <a:gd name="connsiteY2" fmla="*/ 190757 h 190757"/>
                <a:gd name="connsiteX3" fmla="*/ 904329 w 904329"/>
                <a:gd name="connsiteY3" fmla="*/ 0 h 19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329" h="190757">
                  <a:moveTo>
                    <a:pt x="904329" y="0"/>
                  </a:moveTo>
                  <a:lnTo>
                    <a:pt x="904329" y="190757"/>
                  </a:lnTo>
                  <a:lnTo>
                    <a:pt x="0" y="190757"/>
                  </a:lnTo>
                  <a:lnTo>
                    <a:pt x="9043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97900FB-E3C4-4872-8829-5D35B5033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43961" y="1449412"/>
            <a:ext cx="7908917" cy="27753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0C9F17-1D3C-442F-9F5D-4982CEEFA3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7391" y="4573080"/>
            <a:ext cx="7925487" cy="9221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CD9612F-DB75-4FBB-B8F9-1D60E68E7A3A}"/>
              </a:ext>
            </a:extLst>
          </p:cNvPr>
          <p:cNvSpPr txBox="1"/>
          <p:nvPr/>
        </p:nvSpPr>
        <p:spPr>
          <a:xfrm>
            <a:off x="654174" y="1516518"/>
            <a:ext cx="269070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2,3</a:t>
            </a:r>
            <a:r>
              <a:rPr lang="en-US" sz="2400" b="1" dirty="0">
                <a:solidFill>
                  <a:schemeClr val="bg1"/>
                </a:solidFill>
              </a:rPr>
              <a:t> DEPLETION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9DF8C08-4931-46D9-AC4A-7E2AF6BD14A0}"/>
              </a:ext>
            </a:extLst>
          </p:cNvPr>
          <p:cNvSpPr txBox="1"/>
          <p:nvPr/>
        </p:nvSpPr>
        <p:spPr>
          <a:xfrm>
            <a:off x="5585205" y="4399276"/>
            <a:ext cx="1021590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907BA9-CA66-4214-B2A6-8979B6796AEC}"/>
              </a:ext>
            </a:extLst>
          </p:cNvPr>
          <p:cNvSpPr/>
          <p:nvPr/>
        </p:nvSpPr>
        <p:spPr>
          <a:xfrm>
            <a:off x="3827019" y="1536192"/>
            <a:ext cx="2370705" cy="2615184"/>
          </a:xfrm>
          <a:prstGeom prst="rect">
            <a:avLst/>
          </a:prstGeom>
          <a:noFill/>
          <a:ln w="28575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4939397-6F22-4F28-8664-F7CDC8A1DFBF}"/>
              </a:ext>
            </a:extLst>
          </p:cNvPr>
          <p:cNvSpPr txBox="1"/>
          <p:nvPr/>
        </p:nvSpPr>
        <p:spPr>
          <a:xfrm>
            <a:off x="7382503" y="3162497"/>
            <a:ext cx="1021590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19975BF-DC06-45F1-A92D-802F35C4A6CB}"/>
              </a:ext>
            </a:extLst>
          </p:cNvPr>
          <p:cNvSpPr/>
          <p:nvPr/>
        </p:nvSpPr>
        <p:spPr>
          <a:xfrm>
            <a:off x="4226097" y="1604075"/>
            <a:ext cx="1572548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BA7C96-791E-4251-A4E5-68F067841A79}"/>
              </a:ext>
            </a:extLst>
          </p:cNvPr>
          <p:cNvSpPr txBox="1"/>
          <p:nvPr/>
        </p:nvSpPr>
        <p:spPr>
          <a:xfrm>
            <a:off x="4063710" y="1627595"/>
            <a:ext cx="190673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C6600"/>
                </a:solidFill>
              </a:rPr>
              <a:t>EFF ORDER CYCLE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2F3C56-1447-407D-944F-6C54BA5A3C38}"/>
              </a:ext>
            </a:extLst>
          </p:cNvPr>
          <p:cNvSpPr txBox="1"/>
          <p:nvPr/>
        </p:nvSpPr>
        <p:spPr>
          <a:xfrm>
            <a:off x="3827018" y="1812261"/>
            <a:ext cx="236156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20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D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A5BEE47-6FFF-486F-B0B2-3782AB87E8DB}"/>
              </a:ext>
            </a:extLst>
          </p:cNvPr>
          <p:cNvSpPr/>
          <p:nvPr/>
        </p:nvSpPr>
        <p:spPr>
          <a:xfrm>
            <a:off x="4214390" y="2523424"/>
            <a:ext cx="1572548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3C13A6-A635-47F3-9E9D-C1534A6DB543}"/>
              </a:ext>
            </a:extLst>
          </p:cNvPr>
          <p:cNvSpPr txBox="1"/>
          <p:nvPr/>
        </p:nvSpPr>
        <p:spPr>
          <a:xfrm>
            <a:off x="4052003" y="2546944"/>
            <a:ext cx="190673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C6600"/>
                </a:solidFill>
              </a:rPr>
              <a:t>LEAD TIME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6D605A-0329-4C8B-AC95-46981FC70E77}"/>
              </a:ext>
            </a:extLst>
          </p:cNvPr>
          <p:cNvSpPr txBox="1"/>
          <p:nvPr/>
        </p:nvSpPr>
        <p:spPr>
          <a:xfrm>
            <a:off x="3827019" y="2731610"/>
            <a:ext cx="236156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16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D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FADE203-1E72-46E3-92DC-613F29FA7978}"/>
              </a:ext>
            </a:extLst>
          </p:cNvPr>
          <p:cNvSpPr/>
          <p:nvPr/>
        </p:nvSpPr>
        <p:spPr>
          <a:xfrm>
            <a:off x="4202683" y="3429343"/>
            <a:ext cx="1572548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CE9FC63-5C78-45DE-807F-3D0349F49633}"/>
              </a:ext>
            </a:extLst>
          </p:cNvPr>
          <p:cNvSpPr txBox="1"/>
          <p:nvPr/>
        </p:nvSpPr>
        <p:spPr>
          <a:xfrm>
            <a:off x="4040296" y="3452863"/>
            <a:ext cx="190673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C6600"/>
                </a:solidFill>
              </a:rPr>
              <a:t>SAFETY STOCK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1382CC6-2F05-4BCB-962A-AB44BE1C4183}"/>
              </a:ext>
            </a:extLst>
          </p:cNvPr>
          <p:cNvSpPr txBox="1"/>
          <p:nvPr/>
        </p:nvSpPr>
        <p:spPr>
          <a:xfrm>
            <a:off x="3827018" y="3637529"/>
            <a:ext cx="236156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10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D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8461FDA-C8A9-4C1E-8CEC-B5A93046958F}"/>
              </a:ext>
            </a:extLst>
          </p:cNvPr>
          <p:cNvSpPr txBox="1"/>
          <p:nvPr/>
        </p:nvSpPr>
        <p:spPr>
          <a:xfrm>
            <a:off x="5585205" y="1319460"/>
            <a:ext cx="1021590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CAE0E93-9E1C-4D0E-BEA5-E3BC9DE2B440}"/>
              </a:ext>
            </a:extLst>
          </p:cNvPr>
          <p:cNvSpPr/>
          <p:nvPr/>
        </p:nvSpPr>
        <p:spPr>
          <a:xfrm>
            <a:off x="6379686" y="1612905"/>
            <a:ext cx="1572548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D23A04E-194F-4CE3-8574-619A6CA29DBC}"/>
              </a:ext>
            </a:extLst>
          </p:cNvPr>
          <p:cNvSpPr txBox="1"/>
          <p:nvPr/>
        </p:nvSpPr>
        <p:spPr>
          <a:xfrm>
            <a:off x="6217299" y="1636425"/>
            <a:ext cx="190673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C6600"/>
                </a:solidFill>
              </a:rPr>
              <a:t>VOC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800FF5-E2EF-4FE1-B7FE-076276A7DBB6}"/>
              </a:ext>
            </a:extLst>
          </p:cNvPr>
          <p:cNvSpPr txBox="1"/>
          <p:nvPr/>
        </p:nvSpPr>
        <p:spPr>
          <a:xfrm>
            <a:off x="6217338" y="1821091"/>
            <a:ext cx="19184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7E4AFD5-1FFC-482D-B524-4AF9A34DD2EE}"/>
              </a:ext>
            </a:extLst>
          </p:cNvPr>
          <p:cNvSpPr/>
          <p:nvPr/>
        </p:nvSpPr>
        <p:spPr>
          <a:xfrm>
            <a:off x="6387806" y="2523424"/>
            <a:ext cx="1572548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C8733B5-AB5A-4EDB-B3B6-9DF60B793055}"/>
              </a:ext>
            </a:extLst>
          </p:cNvPr>
          <p:cNvSpPr txBox="1"/>
          <p:nvPr/>
        </p:nvSpPr>
        <p:spPr>
          <a:xfrm>
            <a:off x="6225419" y="2546944"/>
            <a:ext cx="190673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C6600"/>
                </a:solidFill>
              </a:rPr>
              <a:t>LTV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BF67CEB-77FC-4A20-AA64-F70655ABE16E}"/>
              </a:ext>
            </a:extLst>
          </p:cNvPr>
          <p:cNvSpPr txBox="1"/>
          <p:nvPr/>
        </p:nvSpPr>
        <p:spPr>
          <a:xfrm>
            <a:off x="6225458" y="2731610"/>
            <a:ext cx="19184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23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A7805BE-204C-43AB-81EC-50E1EA01CE06}"/>
              </a:ext>
            </a:extLst>
          </p:cNvPr>
          <p:cNvSpPr/>
          <p:nvPr/>
        </p:nvSpPr>
        <p:spPr>
          <a:xfrm>
            <a:off x="6378800" y="3432234"/>
            <a:ext cx="1572548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1A3287C-2011-4DD7-801B-F5F8EE2D0285}"/>
              </a:ext>
            </a:extLst>
          </p:cNvPr>
          <p:cNvSpPr txBox="1"/>
          <p:nvPr/>
        </p:nvSpPr>
        <p:spPr>
          <a:xfrm>
            <a:off x="6216413" y="3455754"/>
            <a:ext cx="190673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C6600"/>
                </a:solidFill>
              </a:rPr>
              <a:t>SERV LEV GOAL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14D3C0B-7C3A-49DD-9B48-F56A39D8D223}"/>
              </a:ext>
            </a:extLst>
          </p:cNvPr>
          <p:cNvSpPr txBox="1"/>
          <p:nvPr/>
        </p:nvSpPr>
        <p:spPr>
          <a:xfrm>
            <a:off x="6216452" y="3640420"/>
            <a:ext cx="19184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97.5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DAA4C36-8196-437F-84B0-F3A377AD8FE7}"/>
              </a:ext>
            </a:extLst>
          </p:cNvPr>
          <p:cNvSpPr/>
          <p:nvPr/>
        </p:nvSpPr>
        <p:spPr>
          <a:xfrm>
            <a:off x="8161030" y="1626372"/>
            <a:ext cx="1572548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FD0DA66-3302-4A31-9B9F-5FDEF00D6ED5}"/>
              </a:ext>
            </a:extLst>
          </p:cNvPr>
          <p:cNvSpPr txBox="1"/>
          <p:nvPr/>
        </p:nvSpPr>
        <p:spPr>
          <a:xfrm>
            <a:off x="7998643" y="1649892"/>
            <a:ext cx="190673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C6600"/>
                </a:solidFill>
              </a:rPr>
              <a:t>BUYMULT DAYS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08AD770-0BF1-4DBB-AE2A-E3AFA232E7C0}"/>
              </a:ext>
            </a:extLst>
          </p:cNvPr>
          <p:cNvSpPr txBox="1"/>
          <p:nvPr/>
        </p:nvSpPr>
        <p:spPr>
          <a:xfrm>
            <a:off x="7998682" y="1834558"/>
            <a:ext cx="19184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B4F345D-4728-4043-B169-32593DF4D61F}"/>
              </a:ext>
            </a:extLst>
          </p:cNvPr>
          <p:cNvSpPr/>
          <p:nvPr/>
        </p:nvSpPr>
        <p:spPr>
          <a:xfrm>
            <a:off x="8164821" y="2533736"/>
            <a:ext cx="1572548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1094E0E-4DE7-4204-A5E1-C0453C91B54D}"/>
              </a:ext>
            </a:extLst>
          </p:cNvPr>
          <p:cNvSpPr txBox="1"/>
          <p:nvPr/>
        </p:nvSpPr>
        <p:spPr>
          <a:xfrm>
            <a:off x="8002434" y="2557256"/>
            <a:ext cx="190673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C6600"/>
                </a:solidFill>
              </a:rPr>
              <a:t>PUTAWAY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AAF856F-2E2D-4207-8BC8-2F400974AD17}"/>
              </a:ext>
            </a:extLst>
          </p:cNvPr>
          <p:cNvSpPr txBox="1"/>
          <p:nvPr/>
        </p:nvSpPr>
        <p:spPr>
          <a:xfrm>
            <a:off x="8002473" y="2741922"/>
            <a:ext cx="19184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1.5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D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A201CC8-27AD-4294-9D31-61306B4E9668}"/>
              </a:ext>
            </a:extLst>
          </p:cNvPr>
          <p:cNvSpPr/>
          <p:nvPr/>
        </p:nvSpPr>
        <p:spPr>
          <a:xfrm>
            <a:off x="8180017" y="3429469"/>
            <a:ext cx="1572548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1BB9716-7E9B-4D8C-B6A7-21C25AD7DC83}"/>
              </a:ext>
            </a:extLst>
          </p:cNvPr>
          <p:cNvSpPr txBox="1"/>
          <p:nvPr/>
        </p:nvSpPr>
        <p:spPr>
          <a:xfrm>
            <a:off x="8017630" y="3452989"/>
            <a:ext cx="190673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C6600"/>
                </a:solidFill>
              </a:rPr>
              <a:t>DEM DEVIATION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9E1E879-2A0C-4821-9C73-BB09CC80C809}"/>
              </a:ext>
            </a:extLst>
          </p:cNvPr>
          <p:cNvSpPr txBox="1"/>
          <p:nvPr/>
        </p:nvSpPr>
        <p:spPr>
          <a:xfrm>
            <a:off x="8017669" y="3637655"/>
            <a:ext cx="19184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32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857E766-69A9-4AA2-A74A-40FD4F787B78}"/>
              </a:ext>
            </a:extLst>
          </p:cNvPr>
          <p:cNvSpPr/>
          <p:nvPr/>
        </p:nvSpPr>
        <p:spPr>
          <a:xfrm>
            <a:off x="9963936" y="1626372"/>
            <a:ext cx="1572548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0020ED4-523B-462B-B1F9-0DFB1034EF93}"/>
              </a:ext>
            </a:extLst>
          </p:cNvPr>
          <p:cNvSpPr txBox="1"/>
          <p:nvPr/>
        </p:nvSpPr>
        <p:spPr>
          <a:xfrm>
            <a:off x="9801549" y="1649892"/>
            <a:ext cx="190673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C6600"/>
                </a:solidFill>
              </a:rPr>
              <a:t># ITEMS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B6CE4AF-719A-4914-93AC-55430B5B5D18}"/>
              </a:ext>
            </a:extLst>
          </p:cNvPr>
          <p:cNvSpPr txBox="1"/>
          <p:nvPr/>
        </p:nvSpPr>
        <p:spPr>
          <a:xfrm>
            <a:off x="9801588" y="1834558"/>
            <a:ext cx="19184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230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K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672E964F-9A1F-4B01-A579-220CBE0597D1}"/>
              </a:ext>
            </a:extLst>
          </p:cNvPr>
          <p:cNvSpPr/>
          <p:nvPr/>
        </p:nvSpPr>
        <p:spPr>
          <a:xfrm>
            <a:off x="9967727" y="2533736"/>
            <a:ext cx="1572548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DDDC42D-C607-4AF0-AC7E-C1968F55E606}"/>
              </a:ext>
            </a:extLst>
          </p:cNvPr>
          <p:cNvSpPr txBox="1"/>
          <p:nvPr/>
        </p:nvSpPr>
        <p:spPr>
          <a:xfrm>
            <a:off x="9805340" y="2557256"/>
            <a:ext cx="190673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C6600"/>
                </a:solidFill>
              </a:rPr>
              <a:t>SUPPLIER PERF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379CB63-3EA8-4D48-B031-C1F89E09310D}"/>
              </a:ext>
            </a:extLst>
          </p:cNvPr>
          <p:cNvSpPr txBox="1"/>
          <p:nvPr/>
        </p:nvSpPr>
        <p:spPr>
          <a:xfrm>
            <a:off x="9805379" y="2741922"/>
            <a:ext cx="19184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93.5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2BFEB42-9BEB-491B-AC8D-C9025BA1D8A2}"/>
              </a:ext>
            </a:extLst>
          </p:cNvPr>
          <p:cNvSpPr/>
          <p:nvPr/>
        </p:nvSpPr>
        <p:spPr>
          <a:xfrm>
            <a:off x="9982923" y="3429469"/>
            <a:ext cx="1572548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A1DA6DD-FB64-47B0-8818-5F571C20E132}"/>
              </a:ext>
            </a:extLst>
          </p:cNvPr>
          <p:cNvSpPr txBox="1"/>
          <p:nvPr/>
        </p:nvSpPr>
        <p:spPr>
          <a:xfrm>
            <a:off x="9820536" y="3452989"/>
            <a:ext cx="190673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C6600"/>
                </a:solidFill>
              </a:rPr>
              <a:t>AVG DEM FCST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6EBE19B-8A5F-4AE7-83A8-0DC34113825B}"/>
              </a:ext>
            </a:extLst>
          </p:cNvPr>
          <p:cNvSpPr txBox="1"/>
          <p:nvPr/>
        </p:nvSpPr>
        <p:spPr>
          <a:xfrm>
            <a:off x="9820575" y="3637655"/>
            <a:ext cx="19184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74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74A69DF4-D095-4AED-8AA6-5E547B927B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8334" t="18095" r="17771" b="15803"/>
          <a:stretch/>
        </p:blipFill>
        <p:spPr>
          <a:xfrm>
            <a:off x="4407779" y="4680534"/>
            <a:ext cx="1147982" cy="738738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60592827-686D-4C1E-A965-5BF6EEBB845A}"/>
              </a:ext>
            </a:extLst>
          </p:cNvPr>
          <p:cNvSpPr txBox="1"/>
          <p:nvPr/>
        </p:nvSpPr>
        <p:spPr>
          <a:xfrm>
            <a:off x="4032219" y="4691787"/>
            <a:ext cx="190673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+/- OUTL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2A67FC9-2442-4C35-82A1-F97B4643C685}"/>
              </a:ext>
            </a:extLst>
          </p:cNvPr>
          <p:cNvSpPr txBox="1"/>
          <p:nvPr/>
        </p:nvSpPr>
        <p:spPr>
          <a:xfrm>
            <a:off x="4032258" y="4876453"/>
            <a:ext cx="19184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-2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D</a:t>
            </a:r>
            <a:endParaRPr lang="en-US" sz="30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7CCC5AAB-EA5F-4608-B8C1-8AC24D7E15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8334" t="18095" r="17771" b="15803"/>
          <a:stretch/>
        </p:blipFill>
        <p:spPr>
          <a:xfrm>
            <a:off x="6575320" y="4677855"/>
            <a:ext cx="1147982" cy="738738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81FDB5E7-8545-4512-A37F-9948D24190A8}"/>
              </a:ext>
            </a:extLst>
          </p:cNvPr>
          <p:cNvSpPr txBox="1"/>
          <p:nvPr/>
        </p:nvSpPr>
        <p:spPr>
          <a:xfrm>
            <a:off x="6199760" y="4689108"/>
            <a:ext cx="190673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DAYS DEL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0BB2642-AAD1-4EC0-A2C9-995FADA914E8}"/>
              </a:ext>
            </a:extLst>
          </p:cNvPr>
          <p:cNvSpPr txBox="1"/>
          <p:nvPr/>
        </p:nvSpPr>
        <p:spPr>
          <a:xfrm>
            <a:off x="6199799" y="4873774"/>
            <a:ext cx="19184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18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D</a:t>
            </a:r>
            <a:endParaRPr lang="en-US" sz="30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93FB3706-8190-41D9-8F03-0038D061D2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8334" t="18095" r="17771" b="15803"/>
          <a:stretch/>
        </p:blipFill>
        <p:spPr>
          <a:xfrm>
            <a:off x="8367301" y="4663333"/>
            <a:ext cx="1147982" cy="73873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C5E25C04-1DE3-4EE1-8277-7FB14DB78BE1}"/>
              </a:ext>
            </a:extLst>
          </p:cNvPr>
          <p:cNvSpPr txBox="1"/>
          <p:nvPr/>
        </p:nvSpPr>
        <p:spPr>
          <a:xfrm>
            <a:off x="7991741" y="4674586"/>
            <a:ext cx="190673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HAND DAYS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5C1746A-270D-4908-B620-A6FEF8D820D5}"/>
              </a:ext>
            </a:extLst>
          </p:cNvPr>
          <p:cNvSpPr txBox="1"/>
          <p:nvPr/>
        </p:nvSpPr>
        <p:spPr>
          <a:xfrm>
            <a:off x="7991780" y="4859252"/>
            <a:ext cx="19184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28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D</a:t>
            </a:r>
            <a:endParaRPr lang="en-US" sz="30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20BF8699-2D59-49F7-952F-FC938388E2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8334" t="18095" r="17771" b="15803"/>
          <a:stretch/>
        </p:blipFill>
        <p:spPr>
          <a:xfrm>
            <a:off x="10199627" y="4674586"/>
            <a:ext cx="1147982" cy="738738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883A65F0-4C9C-4979-83F2-0C972EF4700A}"/>
              </a:ext>
            </a:extLst>
          </p:cNvPr>
          <p:cNvSpPr txBox="1"/>
          <p:nvPr/>
        </p:nvSpPr>
        <p:spPr>
          <a:xfrm>
            <a:off x="9824067" y="4685839"/>
            <a:ext cx="190673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ONE-DAY INVEN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4FE8C35-E2F9-42BF-88EB-83FB4DCCDA8A}"/>
              </a:ext>
            </a:extLst>
          </p:cNvPr>
          <p:cNvSpPr txBox="1"/>
          <p:nvPr/>
        </p:nvSpPr>
        <p:spPr>
          <a:xfrm>
            <a:off x="9824106" y="4870505"/>
            <a:ext cx="19184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$2.0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M</a:t>
            </a:r>
            <a:endParaRPr lang="en-US" sz="30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58C648-28E8-46DB-A6FC-57E94296F0BE}"/>
              </a:ext>
            </a:extLst>
          </p:cNvPr>
          <p:cNvSpPr/>
          <p:nvPr/>
        </p:nvSpPr>
        <p:spPr>
          <a:xfrm>
            <a:off x="6324600" y="1516518"/>
            <a:ext cx="5230871" cy="2634858"/>
          </a:xfrm>
          <a:prstGeom prst="rect">
            <a:avLst/>
          </a:prstGeom>
          <a:solidFill>
            <a:schemeClr val="bg1"/>
          </a:solidFill>
          <a:ln w="28575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81E209-2F08-4508-A4B6-E0E50415082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191"/>
          <a:stretch/>
        </p:blipFill>
        <p:spPr>
          <a:xfrm>
            <a:off x="6438070" y="1196693"/>
            <a:ext cx="5006444" cy="2954683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AA57465B-6D7E-419A-B935-63ECD4E1068D}"/>
              </a:ext>
            </a:extLst>
          </p:cNvPr>
          <p:cNvSpPr txBox="1"/>
          <p:nvPr/>
        </p:nvSpPr>
        <p:spPr>
          <a:xfrm>
            <a:off x="651725" y="2991198"/>
            <a:ext cx="3041547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2What are your Big3 Inventory Components?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3Where does your Inventory sit today in the picture?</a:t>
            </a:r>
          </a:p>
        </p:txBody>
      </p:sp>
      <p:pic>
        <p:nvPicPr>
          <p:cNvPr id="89" name="Picture 2" descr="The Underestimated Power Of Color In Mobile App Design — Smashing ...">
            <a:extLst>
              <a:ext uri="{FF2B5EF4-FFF2-40B4-BE49-F238E27FC236}">
                <a16:creationId xmlns:a16="http://schemas.microsoft.com/office/drawing/2014/main" id="{52E1BB6E-3EFA-4F59-91FE-A3975DC82D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61"/>
          <a:stretch/>
        </p:blipFill>
        <p:spPr bwMode="auto">
          <a:xfrm>
            <a:off x="5753607" y="1166434"/>
            <a:ext cx="694596" cy="66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The Underestimated Power Of Color In Mobile App Design — Smashing ...">
            <a:extLst>
              <a:ext uri="{FF2B5EF4-FFF2-40B4-BE49-F238E27FC236}">
                <a16:creationId xmlns:a16="http://schemas.microsoft.com/office/drawing/2014/main" id="{E60310EE-E0B6-4305-9953-B3B8707A9E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61"/>
          <a:stretch/>
        </p:blipFill>
        <p:spPr bwMode="auto">
          <a:xfrm>
            <a:off x="5752029" y="4269198"/>
            <a:ext cx="694596" cy="66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962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94">
            <a:extLst>
              <a:ext uri="{FF2B5EF4-FFF2-40B4-BE49-F238E27FC236}">
                <a16:creationId xmlns:a16="http://schemas.microsoft.com/office/drawing/2014/main" id="{4D7DDFAE-5EF3-400B-8F86-DFD6416E7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29" y="1234440"/>
            <a:ext cx="6070100" cy="4500438"/>
          </a:xfrm>
          <a:prstGeom prst="rect">
            <a:avLst/>
          </a:prstGeom>
        </p:spPr>
      </p:pic>
      <p:sp>
        <p:nvSpPr>
          <p:cNvPr id="96" name="Rectangle 95">
            <a:extLst>
              <a:ext uri="{FF2B5EF4-FFF2-40B4-BE49-F238E27FC236}">
                <a16:creationId xmlns:a16="http://schemas.microsoft.com/office/drawing/2014/main" id="{E1E9D210-3107-465B-A424-0C307A0D3361}"/>
              </a:ext>
            </a:extLst>
          </p:cNvPr>
          <p:cNvSpPr/>
          <p:nvPr/>
        </p:nvSpPr>
        <p:spPr>
          <a:xfrm>
            <a:off x="466344" y="1234440"/>
            <a:ext cx="11411712" cy="4500438"/>
          </a:xfrm>
          <a:prstGeom prst="rect">
            <a:avLst/>
          </a:prstGeom>
          <a:solidFill>
            <a:srgbClr val="FFCC9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80BC0C8-3C63-48D4-87CE-FEE4FF1C90DF}"/>
              </a:ext>
            </a:extLst>
          </p:cNvPr>
          <p:cNvGrpSpPr/>
          <p:nvPr/>
        </p:nvGrpSpPr>
        <p:grpSpPr>
          <a:xfrm>
            <a:off x="92580" y="0"/>
            <a:ext cx="12006841" cy="119641"/>
            <a:chOff x="92580" y="0"/>
            <a:chExt cx="12006841" cy="11964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F82CD18-0A0C-428E-A1A5-340CBE98F797}"/>
                </a:ext>
              </a:extLst>
            </p:cNvPr>
            <p:cNvSpPr/>
            <p:nvPr/>
          </p:nvSpPr>
          <p:spPr>
            <a:xfrm>
              <a:off x="92580" y="0"/>
              <a:ext cx="5910841" cy="11964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72D422D-1FE7-420A-953B-FAC706F9658E}"/>
                </a:ext>
              </a:extLst>
            </p:cNvPr>
            <p:cNvSpPr/>
            <p:nvPr/>
          </p:nvSpPr>
          <p:spPr>
            <a:xfrm>
              <a:off x="6188580" y="0"/>
              <a:ext cx="5910841" cy="11964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93C11EE-C764-4E69-92A0-6097DB532056}"/>
              </a:ext>
            </a:extLst>
          </p:cNvPr>
          <p:cNvSpPr txBox="1"/>
          <p:nvPr/>
        </p:nvSpPr>
        <p:spPr>
          <a:xfrm>
            <a:off x="1905002" y="263525"/>
            <a:ext cx="8381996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4400" b="1" dirty="0">
                <a:latin typeface="+mj-lt"/>
                <a:cs typeface="Segoe UI Semibold" panose="020B0702040204020203" pitchFamily="34" charset="0"/>
              </a:rPr>
              <a:t>YOUR SERVICE LEVEL DIAL</a:t>
            </a:r>
            <a:endParaRPr lang="en-US" sz="4400" dirty="0">
              <a:latin typeface="+mj-lt"/>
              <a:cs typeface="Segoe UI Semibold" panose="020B0702040204020203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9D6FD2A-E747-4A20-9BA6-AB9445935435}"/>
              </a:ext>
            </a:extLst>
          </p:cNvPr>
          <p:cNvGrpSpPr/>
          <p:nvPr/>
        </p:nvGrpSpPr>
        <p:grpSpPr>
          <a:xfrm>
            <a:off x="5191672" y="6667243"/>
            <a:ext cx="1808658" cy="190757"/>
            <a:chOff x="5191672" y="6667243"/>
            <a:chExt cx="1808658" cy="190757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980CB43-E9C1-4221-B7A2-9231553672B8}"/>
                </a:ext>
              </a:extLst>
            </p:cNvPr>
            <p:cNvSpPr/>
            <p:nvPr/>
          </p:nvSpPr>
          <p:spPr>
            <a:xfrm>
              <a:off x="6096000" y="6667243"/>
              <a:ext cx="904330" cy="190757"/>
            </a:xfrm>
            <a:custGeom>
              <a:avLst/>
              <a:gdLst>
                <a:gd name="connsiteX0" fmla="*/ 0 w 904330"/>
                <a:gd name="connsiteY0" fmla="*/ 0 h 190757"/>
                <a:gd name="connsiteX1" fmla="*/ 904330 w 904330"/>
                <a:gd name="connsiteY1" fmla="*/ 190757 h 190757"/>
                <a:gd name="connsiteX2" fmla="*/ 0 w 904330"/>
                <a:gd name="connsiteY2" fmla="*/ 190757 h 190757"/>
                <a:gd name="connsiteX3" fmla="*/ 0 w 904330"/>
                <a:gd name="connsiteY3" fmla="*/ 0 h 19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330" h="190757">
                  <a:moveTo>
                    <a:pt x="0" y="0"/>
                  </a:moveTo>
                  <a:lnTo>
                    <a:pt x="904330" y="190757"/>
                  </a:lnTo>
                  <a:lnTo>
                    <a:pt x="0" y="1907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0E9880D-192C-4746-A9E8-F2BFD76B2409}"/>
                </a:ext>
              </a:extLst>
            </p:cNvPr>
            <p:cNvSpPr/>
            <p:nvPr/>
          </p:nvSpPr>
          <p:spPr>
            <a:xfrm>
              <a:off x="5191672" y="6667243"/>
              <a:ext cx="904329" cy="190757"/>
            </a:xfrm>
            <a:custGeom>
              <a:avLst/>
              <a:gdLst>
                <a:gd name="connsiteX0" fmla="*/ 904329 w 904329"/>
                <a:gd name="connsiteY0" fmla="*/ 0 h 190757"/>
                <a:gd name="connsiteX1" fmla="*/ 904329 w 904329"/>
                <a:gd name="connsiteY1" fmla="*/ 190757 h 190757"/>
                <a:gd name="connsiteX2" fmla="*/ 0 w 904329"/>
                <a:gd name="connsiteY2" fmla="*/ 190757 h 190757"/>
                <a:gd name="connsiteX3" fmla="*/ 904329 w 904329"/>
                <a:gd name="connsiteY3" fmla="*/ 0 h 19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329" h="190757">
                  <a:moveTo>
                    <a:pt x="904329" y="0"/>
                  </a:moveTo>
                  <a:lnTo>
                    <a:pt x="904329" y="190757"/>
                  </a:lnTo>
                  <a:lnTo>
                    <a:pt x="0" y="190757"/>
                  </a:lnTo>
                  <a:lnTo>
                    <a:pt x="9043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97900FB-E3C4-4872-8829-5D35B5033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43961" y="1449412"/>
            <a:ext cx="7908917" cy="27753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0C9F17-1D3C-442F-9F5D-4982CEEFA3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7391" y="4573080"/>
            <a:ext cx="7925487" cy="9221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5907BA9-CA66-4214-B2A6-8979B6796AEC}"/>
              </a:ext>
            </a:extLst>
          </p:cNvPr>
          <p:cNvSpPr/>
          <p:nvPr/>
        </p:nvSpPr>
        <p:spPr>
          <a:xfrm>
            <a:off x="3827019" y="3336300"/>
            <a:ext cx="4162777" cy="815075"/>
          </a:xfrm>
          <a:prstGeom prst="rect">
            <a:avLst/>
          </a:prstGeom>
          <a:noFill/>
          <a:ln w="28575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4939397-6F22-4F28-8664-F7CDC8A1DFBF}"/>
              </a:ext>
            </a:extLst>
          </p:cNvPr>
          <p:cNvSpPr txBox="1"/>
          <p:nvPr/>
        </p:nvSpPr>
        <p:spPr>
          <a:xfrm>
            <a:off x="7382503" y="3162497"/>
            <a:ext cx="1021590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BD7707F-2CBC-4C93-BE64-8FD3A2EF8892}"/>
              </a:ext>
            </a:extLst>
          </p:cNvPr>
          <p:cNvSpPr txBox="1"/>
          <p:nvPr/>
        </p:nvSpPr>
        <p:spPr>
          <a:xfrm>
            <a:off x="627177" y="1748790"/>
            <a:ext cx="315772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4</a:t>
            </a:r>
            <a:r>
              <a:rPr lang="en-US" sz="2400" b="1" dirty="0">
                <a:solidFill>
                  <a:schemeClr val="bg1"/>
                </a:solidFill>
              </a:rPr>
              <a:t> SERVICE          IMAGE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19975BF-DC06-45F1-A92D-802F35C4A6CB}"/>
              </a:ext>
            </a:extLst>
          </p:cNvPr>
          <p:cNvSpPr/>
          <p:nvPr/>
        </p:nvSpPr>
        <p:spPr>
          <a:xfrm>
            <a:off x="4226097" y="1604075"/>
            <a:ext cx="1572548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BA7C96-791E-4251-A4E5-68F067841A79}"/>
              </a:ext>
            </a:extLst>
          </p:cNvPr>
          <p:cNvSpPr txBox="1"/>
          <p:nvPr/>
        </p:nvSpPr>
        <p:spPr>
          <a:xfrm>
            <a:off x="4063710" y="1627595"/>
            <a:ext cx="190673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C6600"/>
                </a:solidFill>
              </a:rPr>
              <a:t>EFF ORDER CYCLE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2F3C56-1447-407D-944F-6C54BA5A3C38}"/>
              </a:ext>
            </a:extLst>
          </p:cNvPr>
          <p:cNvSpPr txBox="1"/>
          <p:nvPr/>
        </p:nvSpPr>
        <p:spPr>
          <a:xfrm>
            <a:off x="3827018" y="1812261"/>
            <a:ext cx="236156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20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D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A5BEE47-6FFF-486F-B0B2-3782AB87E8DB}"/>
              </a:ext>
            </a:extLst>
          </p:cNvPr>
          <p:cNvSpPr/>
          <p:nvPr/>
        </p:nvSpPr>
        <p:spPr>
          <a:xfrm>
            <a:off x="4214390" y="2523424"/>
            <a:ext cx="1572548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3C13A6-A635-47F3-9E9D-C1534A6DB543}"/>
              </a:ext>
            </a:extLst>
          </p:cNvPr>
          <p:cNvSpPr txBox="1"/>
          <p:nvPr/>
        </p:nvSpPr>
        <p:spPr>
          <a:xfrm>
            <a:off x="4052003" y="2546944"/>
            <a:ext cx="190673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C6600"/>
                </a:solidFill>
              </a:rPr>
              <a:t>LEAD TIME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6D605A-0329-4C8B-AC95-46981FC70E77}"/>
              </a:ext>
            </a:extLst>
          </p:cNvPr>
          <p:cNvSpPr txBox="1"/>
          <p:nvPr/>
        </p:nvSpPr>
        <p:spPr>
          <a:xfrm>
            <a:off x="3827019" y="2731610"/>
            <a:ext cx="236156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16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D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FADE203-1E72-46E3-92DC-613F29FA7978}"/>
              </a:ext>
            </a:extLst>
          </p:cNvPr>
          <p:cNvSpPr/>
          <p:nvPr/>
        </p:nvSpPr>
        <p:spPr>
          <a:xfrm>
            <a:off x="4202683" y="3429343"/>
            <a:ext cx="1572548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CE9FC63-5C78-45DE-807F-3D0349F49633}"/>
              </a:ext>
            </a:extLst>
          </p:cNvPr>
          <p:cNvSpPr txBox="1"/>
          <p:nvPr/>
        </p:nvSpPr>
        <p:spPr>
          <a:xfrm>
            <a:off x="4040296" y="3452863"/>
            <a:ext cx="190673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C6600"/>
                </a:solidFill>
              </a:rPr>
              <a:t>SAFETY STOCK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1382CC6-2F05-4BCB-962A-AB44BE1C4183}"/>
              </a:ext>
            </a:extLst>
          </p:cNvPr>
          <p:cNvSpPr txBox="1"/>
          <p:nvPr/>
        </p:nvSpPr>
        <p:spPr>
          <a:xfrm>
            <a:off x="3827018" y="3637529"/>
            <a:ext cx="236156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10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D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CAE0E93-9E1C-4D0E-BEA5-E3BC9DE2B440}"/>
              </a:ext>
            </a:extLst>
          </p:cNvPr>
          <p:cNvSpPr/>
          <p:nvPr/>
        </p:nvSpPr>
        <p:spPr>
          <a:xfrm>
            <a:off x="6379686" y="1612905"/>
            <a:ext cx="1572548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D23A04E-194F-4CE3-8574-619A6CA29DBC}"/>
              </a:ext>
            </a:extLst>
          </p:cNvPr>
          <p:cNvSpPr txBox="1"/>
          <p:nvPr/>
        </p:nvSpPr>
        <p:spPr>
          <a:xfrm>
            <a:off x="6217299" y="1636425"/>
            <a:ext cx="190673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C6600"/>
                </a:solidFill>
              </a:rPr>
              <a:t>VOC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800FF5-E2EF-4FE1-B7FE-076276A7DBB6}"/>
              </a:ext>
            </a:extLst>
          </p:cNvPr>
          <p:cNvSpPr txBox="1"/>
          <p:nvPr/>
        </p:nvSpPr>
        <p:spPr>
          <a:xfrm>
            <a:off x="6217338" y="1821091"/>
            <a:ext cx="19184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7E4AFD5-1FFC-482D-B524-4AF9A34DD2EE}"/>
              </a:ext>
            </a:extLst>
          </p:cNvPr>
          <p:cNvSpPr/>
          <p:nvPr/>
        </p:nvSpPr>
        <p:spPr>
          <a:xfrm>
            <a:off x="6387806" y="2523424"/>
            <a:ext cx="1572548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C8733B5-AB5A-4EDB-B3B6-9DF60B793055}"/>
              </a:ext>
            </a:extLst>
          </p:cNvPr>
          <p:cNvSpPr txBox="1"/>
          <p:nvPr/>
        </p:nvSpPr>
        <p:spPr>
          <a:xfrm>
            <a:off x="6225419" y="2546944"/>
            <a:ext cx="190673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C6600"/>
                </a:solidFill>
              </a:rPr>
              <a:t>LTV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BF67CEB-77FC-4A20-AA64-F70655ABE16E}"/>
              </a:ext>
            </a:extLst>
          </p:cNvPr>
          <p:cNvSpPr txBox="1"/>
          <p:nvPr/>
        </p:nvSpPr>
        <p:spPr>
          <a:xfrm>
            <a:off x="6225458" y="2731610"/>
            <a:ext cx="19184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23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A7805BE-204C-43AB-81EC-50E1EA01CE06}"/>
              </a:ext>
            </a:extLst>
          </p:cNvPr>
          <p:cNvSpPr/>
          <p:nvPr/>
        </p:nvSpPr>
        <p:spPr>
          <a:xfrm>
            <a:off x="6378800" y="3432234"/>
            <a:ext cx="1572548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1A3287C-2011-4DD7-801B-F5F8EE2D0285}"/>
              </a:ext>
            </a:extLst>
          </p:cNvPr>
          <p:cNvSpPr txBox="1"/>
          <p:nvPr/>
        </p:nvSpPr>
        <p:spPr>
          <a:xfrm>
            <a:off x="6216413" y="3455754"/>
            <a:ext cx="190673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C6600"/>
                </a:solidFill>
              </a:rPr>
              <a:t>SERV LEV GOAL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14D3C0B-7C3A-49DD-9B48-F56A39D8D223}"/>
              </a:ext>
            </a:extLst>
          </p:cNvPr>
          <p:cNvSpPr txBox="1"/>
          <p:nvPr/>
        </p:nvSpPr>
        <p:spPr>
          <a:xfrm>
            <a:off x="6216452" y="3640420"/>
            <a:ext cx="19184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97.5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DAA4C36-8196-437F-84B0-F3A377AD8FE7}"/>
              </a:ext>
            </a:extLst>
          </p:cNvPr>
          <p:cNvSpPr/>
          <p:nvPr/>
        </p:nvSpPr>
        <p:spPr>
          <a:xfrm>
            <a:off x="8161030" y="1626372"/>
            <a:ext cx="1572548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FD0DA66-3302-4A31-9B9F-5FDEF00D6ED5}"/>
              </a:ext>
            </a:extLst>
          </p:cNvPr>
          <p:cNvSpPr txBox="1"/>
          <p:nvPr/>
        </p:nvSpPr>
        <p:spPr>
          <a:xfrm>
            <a:off x="7998643" y="1649892"/>
            <a:ext cx="190673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C6600"/>
                </a:solidFill>
              </a:rPr>
              <a:t>BUYMULT DAYS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08AD770-0BF1-4DBB-AE2A-E3AFA232E7C0}"/>
              </a:ext>
            </a:extLst>
          </p:cNvPr>
          <p:cNvSpPr txBox="1"/>
          <p:nvPr/>
        </p:nvSpPr>
        <p:spPr>
          <a:xfrm>
            <a:off x="7998682" y="1834558"/>
            <a:ext cx="19184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B4F345D-4728-4043-B169-32593DF4D61F}"/>
              </a:ext>
            </a:extLst>
          </p:cNvPr>
          <p:cNvSpPr/>
          <p:nvPr/>
        </p:nvSpPr>
        <p:spPr>
          <a:xfrm>
            <a:off x="8164821" y="2533736"/>
            <a:ext cx="1572548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1094E0E-4DE7-4204-A5E1-C0453C91B54D}"/>
              </a:ext>
            </a:extLst>
          </p:cNvPr>
          <p:cNvSpPr txBox="1"/>
          <p:nvPr/>
        </p:nvSpPr>
        <p:spPr>
          <a:xfrm>
            <a:off x="8002434" y="2557256"/>
            <a:ext cx="190673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C6600"/>
                </a:solidFill>
              </a:rPr>
              <a:t>PUTAWAY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AAF856F-2E2D-4207-8BC8-2F400974AD17}"/>
              </a:ext>
            </a:extLst>
          </p:cNvPr>
          <p:cNvSpPr txBox="1"/>
          <p:nvPr/>
        </p:nvSpPr>
        <p:spPr>
          <a:xfrm>
            <a:off x="8002473" y="2741922"/>
            <a:ext cx="19184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1.5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D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A201CC8-27AD-4294-9D31-61306B4E9668}"/>
              </a:ext>
            </a:extLst>
          </p:cNvPr>
          <p:cNvSpPr/>
          <p:nvPr/>
        </p:nvSpPr>
        <p:spPr>
          <a:xfrm>
            <a:off x="8180017" y="3429469"/>
            <a:ext cx="1572548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1BB9716-7E9B-4D8C-B6A7-21C25AD7DC83}"/>
              </a:ext>
            </a:extLst>
          </p:cNvPr>
          <p:cNvSpPr txBox="1"/>
          <p:nvPr/>
        </p:nvSpPr>
        <p:spPr>
          <a:xfrm>
            <a:off x="8017630" y="3452989"/>
            <a:ext cx="190673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C6600"/>
                </a:solidFill>
              </a:rPr>
              <a:t>DEM DEVIATION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9E1E879-2A0C-4821-9C73-BB09CC80C809}"/>
              </a:ext>
            </a:extLst>
          </p:cNvPr>
          <p:cNvSpPr txBox="1"/>
          <p:nvPr/>
        </p:nvSpPr>
        <p:spPr>
          <a:xfrm>
            <a:off x="8017669" y="3637655"/>
            <a:ext cx="19184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32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857E766-69A9-4AA2-A74A-40FD4F787B78}"/>
              </a:ext>
            </a:extLst>
          </p:cNvPr>
          <p:cNvSpPr/>
          <p:nvPr/>
        </p:nvSpPr>
        <p:spPr>
          <a:xfrm>
            <a:off x="9963936" y="1626372"/>
            <a:ext cx="1572548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0020ED4-523B-462B-B1F9-0DFB1034EF93}"/>
              </a:ext>
            </a:extLst>
          </p:cNvPr>
          <p:cNvSpPr txBox="1"/>
          <p:nvPr/>
        </p:nvSpPr>
        <p:spPr>
          <a:xfrm>
            <a:off x="9801549" y="1649892"/>
            <a:ext cx="190673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C6600"/>
                </a:solidFill>
              </a:rPr>
              <a:t># ITEMS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B6CE4AF-719A-4914-93AC-55430B5B5D18}"/>
              </a:ext>
            </a:extLst>
          </p:cNvPr>
          <p:cNvSpPr txBox="1"/>
          <p:nvPr/>
        </p:nvSpPr>
        <p:spPr>
          <a:xfrm>
            <a:off x="9801588" y="1834558"/>
            <a:ext cx="19184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230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K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672E964F-9A1F-4B01-A579-220CBE0597D1}"/>
              </a:ext>
            </a:extLst>
          </p:cNvPr>
          <p:cNvSpPr/>
          <p:nvPr/>
        </p:nvSpPr>
        <p:spPr>
          <a:xfrm>
            <a:off x="9967727" y="2533736"/>
            <a:ext cx="1572548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DDDC42D-C607-4AF0-AC7E-C1968F55E606}"/>
              </a:ext>
            </a:extLst>
          </p:cNvPr>
          <p:cNvSpPr txBox="1"/>
          <p:nvPr/>
        </p:nvSpPr>
        <p:spPr>
          <a:xfrm>
            <a:off x="9805340" y="2557256"/>
            <a:ext cx="190673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C6600"/>
                </a:solidFill>
              </a:rPr>
              <a:t>SUPPLIER PERF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379CB63-3EA8-4D48-B031-C1F89E09310D}"/>
              </a:ext>
            </a:extLst>
          </p:cNvPr>
          <p:cNvSpPr txBox="1"/>
          <p:nvPr/>
        </p:nvSpPr>
        <p:spPr>
          <a:xfrm>
            <a:off x="9805379" y="2741922"/>
            <a:ext cx="19184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93.5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2BFEB42-9BEB-491B-AC8D-C9025BA1D8A2}"/>
              </a:ext>
            </a:extLst>
          </p:cNvPr>
          <p:cNvSpPr/>
          <p:nvPr/>
        </p:nvSpPr>
        <p:spPr>
          <a:xfrm>
            <a:off x="9982923" y="3429469"/>
            <a:ext cx="1572548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A1DA6DD-FB64-47B0-8818-5F571C20E132}"/>
              </a:ext>
            </a:extLst>
          </p:cNvPr>
          <p:cNvSpPr txBox="1"/>
          <p:nvPr/>
        </p:nvSpPr>
        <p:spPr>
          <a:xfrm>
            <a:off x="9820536" y="3452989"/>
            <a:ext cx="190673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C6600"/>
                </a:solidFill>
              </a:rPr>
              <a:t>AVG DEM FCST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6EBE19B-8A5F-4AE7-83A8-0DC34113825B}"/>
              </a:ext>
            </a:extLst>
          </p:cNvPr>
          <p:cNvSpPr txBox="1"/>
          <p:nvPr/>
        </p:nvSpPr>
        <p:spPr>
          <a:xfrm>
            <a:off x="9820575" y="3637655"/>
            <a:ext cx="19184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74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74A69DF4-D095-4AED-8AA6-5E547B927B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8334" t="18095" r="17771" b="15803"/>
          <a:stretch/>
        </p:blipFill>
        <p:spPr>
          <a:xfrm>
            <a:off x="4407779" y="4680534"/>
            <a:ext cx="1147982" cy="738738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60592827-686D-4C1E-A965-5BF6EEBB845A}"/>
              </a:ext>
            </a:extLst>
          </p:cNvPr>
          <p:cNvSpPr txBox="1"/>
          <p:nvPr/>
        </p:nvSpPr>
        <p:spPr>
          <a:xfrm>
            <a:off x="4032219" y="4691787"/>
            <a:ext cx="190673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+/- OUTL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2A67FC9-2442-4C35-82A1-F97B4643C685}"/>
              </a:ext>
            </a:extLst>
          </p:cNvPr>
          <p:cNvSpPr txBox="1"/>
          <p:nvPr/>
        </p:nvSpPr>
        <p:spPr>
          <a:xfrm>
            <a:off x="4032258" y="4876453"/>
            <a:ext cx="19184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-2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D</a:t>
            </a:r>
            <a:endParaRPr lang="en-US" sz="30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7CCC5AAB-EA5F-4608-B8C1-8AC24D7E15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8334" t="18095" r="17771" b="15803"/>
          <a:stretch/>
        </p:blipFill>
        <p:spPr>
          <a:xfrm>
            <a:off x="6575320" y="4677855"/>
            <a:ext cx="1147982" cy="738738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81FDB5E7-8545-4512-A37F-9948D24190A8}"/>
              </a:ext>
            </a:extLst>
          </p:cNvPr>
          <p:cNvSpPr txBox="1"/>
          <p:nvPr/>
        </p:nvSpPr>
        <p:spPr>
          <a:xfrm>
            <a:off x="6199760" y="4689108"/>
            <a:ext cx="190673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DAYS DEL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0BB2642-AAD1-4EC0-A2C9-995FADA914E8}"/>
              </a:ext>
            </a:extLst>
          </p:cNvPr>
          <p:cNvSpPr txBox="1"/>
          <p:nvPr/>
        </p:nvSpPr>
        <p:spPr>
          <a:xfrm>
            <a:off x="6199799" y="4873774"/>
            <a:ext cx="19184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18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D</a:t>
            </a:r>
            <a:endParaRPr lang="en-US" sz="30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93FB3706-8190-41D9-8F03-0038D061D2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8334" t="18095" r="17771" b="15803"/>
          <a:stretch/>
        </p:blipFill>
        <p:spPr>
          <a:xfrm>
            <a:off x="8367301" y="4663333"/>
            <a:ext cx="1147982" cy="73873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C5E25C04-1DE3-4EE1-8277-7FB14DB78BE1}"/>
              </a:ext>
            </a:extLst>
          </p:cNvPr>
          <p:cNvSpPr txBox="1"/>
          <p:nvPr/>
        </p:nvSpPr>
        <p:spPr>
          <a:xfrm>
            <a:off x="7991741" y="4674586"/>
            <a:ext cx="190673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HAND DAYS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5C1746A-270D-4908-B620-A6FEF8D820D5}"/>
              </a:ext>
            </a:extLst>
          </p:cNvPr>
          <p:cNvSpPr txBox="1"/>
          <p:nvPr/>
        </p:nvSpPr>
        <p:spPr>
          <a:xfrm>
            <a:off x="7991780" y="4859252"/>
            <a:ext cx="19184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28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D</a:t>
            </a:r>
            <a:endParaRPr lang="en-US" sz="30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20BF8699-2D59-49F7-952F-FC938388E2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8334" t="18095" r="17771" b="15803"/>
          <a:stretch/>
        </p:blipFill>
        <p:spPr>
          <a:xfrm>
            <a:off x="10199627" y="4674586"/>
            <a:ext cx="1147982" cy="738738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883A65F0-4C9C-4979-83F2-0C972EF4700A}"/>
              </a:ext>
            </a:extLst>
          </p:cNvPr>
          <p:cNvSpPr txBox="1"/>
          <p:nvPr/>
        </p:nvSpPr>
        <p:spPr>
          <a:xfrm>
            <a:off x="9824067" y="4685839"/>
            <a:ext cx="190673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ONE-DAY INVEN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4FE8C35-E2F9-42BF-88EB-83FB4DCCDA8A}"/>
              </a:ext>
            </a:extLst>
          </p:cNvPr>
          <p:cNvSpPr txBox="1"/>
          <p:nvPr/>
        </p:nvSpPr>
        <p:spPr>
          <a:xfrm>
            <a:off x="9824106" y="4870505"/>
            <a:ext cx="19184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$2.0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M</a:t>
            </a:r>
            <a:endParaRPr lang="en-US" sz="30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Audio, control, knob, sound, volume icon">
            <a:extLst>
              <a:ext uri="{FF2B5EF4-FFF2-40B4-BE49-F238E27FC236}">
                <a16:creationId xmlns:a16="http://schemas.microsoft.com/office/drawing/2014/main" id="{A61EA9F2-B88D-48C0-9FB2-B9BEE7968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287" y="1530153"/>
            <a:ext cx="823236" cy="82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4D027D11-36E3-436D-ACFD-34E06D5D57DC}"/>
              </a:ext>
            </a:extLst>
          </p:cNvPr>
          <p:cNvSpPr/>
          <p:nvPr/>
        </p:nvSpPr>
        <p:spPr>
          <a:xfrm>
            <a:off x="3806825" y="2414326"/>
            <a:ext cx="2414997" cy="815075"/>
          </a:xfrm>
          <a:prstGeom prst="rect">
            <a:avLst/>
          </a:prstGeom>
          <a:noFill/>
          <a:ln w="12700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F421DAD7-619C-45CE-9F2E-D94EDE68E9A1}"/>
              </a:ext>
            </a:extLst>
          </p:cNvPr>
          <p:cNvSpPr/>
          <p:nvPr/>
        </p:nvSpPr>
        <p:spPr>
          <a:xfrm>
            <a:off x="3792892" y="1533868"/>
            <a:ext cx="2414997" cy="815075"/>
          </a:xfrm>
          <a:prstGeom prst="rect">
            <a:avLst/>
          </a:prstGeom>
          <a:noFill/>
          <a:ln w="12700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2089F039-E5F2-4EF8-A180-51C35CE6273D}"/>
              </a:ext>
            </a:extLst>
          </p:cNvPr>
          <p:cNvSpPr/>
          <p:nvPr/>
        </p:nvSpPr>
        <p:spPr>
          <a:xfrm>
            <a:off x="8113696" y="3331286"/>
            <a:ext cx="1687853" cy="815075"/>
          </a:xfrm>
          <a:prstGeom prst="rect">
            <a:avLst/>
          </a:prstGeom>
          <a:noFill/>
          <a:ln w="12700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12C4E9A7-9C40-4C72-B7BB-AAE7B2F5961C}"/>
              </a:ext>
            </a:extLst>
          </p:cNvPr>
          <p:cNvSpPr/>
          <p:nvPr/>
        </p:nvSpPr>
        <p:spPr>
          <a:xfrm>
            <a:off x="6327975" y="2428892"/>
            <a:ext cx="1682569" cy="815075"/>
          </a:xfrm>
          <a:prstGeom prst="rect">
            <a:avLst/>
          </a:prstGeom>
          <a:noFill/>
          <a:ln w="12700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9003DE46-2B48-401F-857D-DBA3389829BA}"/>
              </a:ext>
            </a:extLst>
          </p:cNvPr>
          <p:cNvSpPr/>
          <p:nvPr/>
        </p:nvSpPr>
        <p:spPr>
          <a:xfrm>
            <a:off x="9902731" y="3331286"/>
            <a:ext cx="1687160" cy="815075"/>
          </a:xfrm>
          <a:prstGeom prst="rect">
            <a:avLst/>
          </a:prstGeom>
          <a:noFill/>
          <a:ln w="12700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00377F99-C90D-4828-8191-13E53B67B1C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782" t="17009" r="8657" b="3182"/>
          <a:stretch/>
        </p:blipFill>
        <p:spPr>
          <a:xfrm>
            <a:off x="953898" y="2523424"/>
            <a:ext cx="2224148" cy="1698867"/>
          </a:xfrm>
          <a:prstGeom prst="rect">
            <a:avLst/>
          </a:prstGeom>
          <a:ln>
            <a:solidFill>
              <a:srgbClr val="CC6600"/>
            </a:solidFill>
          </a:ln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6CD224A6-6557-4BB7-8A95-E1258B16AD9F}"/>
              </a:ext>
            </a:extLst>
          </p:cNvPr>
          <p:cNvSpPr txBox="1"/>
          <p:nvPr/>
        </p:nvSpPr>
        <p:spPr>
          <a:xfrm>
            <a:off x="627177" y="4387184"/>
            <a:ext cx="304154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4What Service-image investment  have you chosen </a:t>
            </a:r>
          </a:p>
        </p:txBody>
      </p:sp>
      <p:pic>
        <p:nvPicPr>
          <p:cNvPr id="98" name="Picture 2" descr="The Underestimated Power Of Color In Mobile App Design — Smashing ...">
            <a:extLst>
              <a:ext uri="{FF2B5EF4-FFF2-40B4-BE49-F238E27FC236}">
                <a16:creationId xmlns:a16="http://schemas.microsoft.com/office/drawing/2014/main" id="{BDD9486E-2613-40BE-88FC-BDEBD09234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61"/>
          <a:stretch/>
        </p:blipFill>
        <p:spPr bwMode="auto">
          <a:xfrm>
            <a:off x="7572273" y="3023560"/>
            <a:ext cx="694596" cy="66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233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7358314-4336-4758-897C-A16CC02A5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5" y="1084516"/>
            <a:ext cx="11411712" cy="524313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E995B7-DF00-49DF-855F-833432C09180}"/>
              </a:ext>
            </a:extLst>
          </p:cNvPr>
          <p:cNvSpPr/>
          <p:nvPr/>
        </p:nvSpPr>
        <p:spPr>
          <a:xfrm>
            <a:off x="466344" y="1084517"/>
            <a:ext cx="11411712" cy="5243131"/>
          </a:xfrm>
          <a:prstGeom prst="rect">
            <a:avLst/>
          </a:prstGeom>
          <a:solidFill>
            <a:srgbClr val="92D05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80BC0C8-3C63-48D4-87CE-FEE4FF1C90DF}"/>
              </a:ext>
            </a:extLst>
          </p:cNvPr>
          <p:cNvGrpSpPr/>
          <p:nvPr/>
        </p:nvGrpSpPr>
        <p:grpSpPr>
          <a:xfrm>
            <a:off x="92580" y="0"/>
            <a:ext cx="12006841" cy="119641"/>
            <a:chOff x="92580" y="0"/>
            <a:chExt cx="12006841" cy="11964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F82CD18-0A0C-428E-A1A5-340CBE98F797}"/>
                </a:ext>
              </a:extLst>
            </p:cNvPr>
            <p:cNvSpPr/>
            <p:nvPr/>
          </p:nvSpPr>
          <p:spPr>
            <a:xfrm>
              <a:off x="92580" y="0"/>
              <a:ext cx="5910841" cy="11964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72D422D-1FE7-420A-953B-FAC706F9658E}"/>
                </a:ext>
              </a:extLst>
            </p:cNvPr>
            <p:cNvSpPr/>
            <p:nvPr/>
          </p:nvSpPr>
          <p:spPr>
            <a:xfrm>
              <a:off x="6188580" y="0"/>
              <a:ext cx="5910841" cy="11964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93C11EE-C764-4E69-92A0-6097DB532056}"/>
              </a:ext>
            </a:extLst>
          </p:cNvPr>
          <p:cNvSpPr txBox="1"/>
          <p:nvPr/>
        </p:nvSpPr>
        <p:spPr>
          <a:xfrm>
            <a:off x="466344" y="263525"/>
            <a:ext cx="11283696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4400" b="1" dirty="0">
                <a:latin typeface="+mj-lt"/>
                <a:cs typeface="Segoe UI Semibold" panose="020B0702040204020203" pitchFamily="34" charset="0"/>
              </a:rPr>
              <a:t>INVENTORY INCOME STATEMENT</a:t>
            </a:r>
            <a:endParaRPr lang="en-US" sz="4400" dirty="0">
              <a:latin typeface="+mj-lt"/>
              <a:cs typeface="Segoe UI Semibold" panose="020B0702040204020203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9D6FD2A-E747-4A20-9BA6-AB9445935435}"/>
              </a:ext>
            </a:extLst>
          </p:cNvPr>
          <p:cNvGrpSpPr/>
          <p:nvPr/>
        </p:nvGrpSpPr>
        <p:grpSpPr>
          <a:xfrm>
            <a:off x="5191672" y="6667243"/>
            <a:ext cx="1808658" cy="190757"/>
            <a:chOff x="5191672" y="6667243"/>
            <a:chExt cx="1808658" cy="190757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980CB43-E9C1-4221-B7A2-9231553672B8}"/>
                </a:ext>
              </a:extLst>
            </p:cNvPr>
            <p:cNvSpPr/>
            <p:nvPr/>
          </p:nvSpPr>
          <p:spPr>
            <a:xfrm>
              <a:off x="6096000" y="6667243"/>
              <a:ext cx="904330" cy="190757"/>
            </a:xfrm>
            <a:custGeom>
              <a:avLst/>
              <a:gdLst>
                <a:gd name="connsiteX0" fmla="*/ 0 w 904330"/>
                <a:gd name="connsiteY0" fmla="*/ 0 h 190757"/>
                <a:gd name="connsiteX1" fmla="*/ 904330 w 904330"/>
                <a:gd name="connsiteY1" fmla="*/ 190757 h 190757"/>
                <a:gd name="connsiteX2" fmla="*/ 0 w 904330"/>
                <a:gd name="connsiteY2" fmla="*/ 190757 h 190757"/>
                <a:gd name="connsiteX3" fmla="*/ 0 w 904330"/>
                <a:gd name="connsiteY3" fmla="*/ 0 h 19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330" h="190757">
                  <a:moveTo>
                    <a:pt x="0" y="0"/>
                  </a:moveTo>
                  <a:lnTo>
                    <a:pt x="904330" y="190757"/>
                  </a:lnTo>
                  <a:lnTo>
                    <a:pt x="0" y="1907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0E9880D-192C-4746-A9E8-F2BFD76B2409}"/>
                </a:ext>
              </a:extLst>
            </p:cNvPr>
            <p:cNvSpPr/>
            <p:nvPr/>
          </p:nvSpPr>
          <p:spPr>
            <a:xfrm>
              <a:off x="5191672" y="6667243"/>
              <a:ext cx="904329" cy="190757"/>
            </a:xfrm>
            <a:custGeom>
              <a:avLst/>
              <a:gdLst>
                <a:gd name="connsiteX0" fmla="*/ 904329 w 904329"/>
                <a:gd name="connsiteY0" fmla="*/ 0 h 190757"/>
                <a:gd name="connsiteX1" fmla="*/ 904329 w 904329"/>
                <a:gd name="connsiteY1" fmla="*/ 190757 h 190757"/>
                <a:gd name="connsiteX2" fmla="*/ 0 w 904329"/>
                <a:gd name="connsiteY2" fmla="*/ 190757 h 190757"/>
                <a:gd name="connsiteX3" fmla="*/ 904329 w 904329"/>
                <a:gd name="connsiteY3" fmla="*/ 0 h 19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329" h="190757">
                  <a:moveTo>
                    <a:pt x="904329" y="0"/>
                  </a:moveTo>
                  <a:lnTo>
                    <a:pt x="904329" y="190757"/>
                  </a:lnTo>
                  <a:lnTo>
                    <a:pt x="0" y="190757"/>
                  </a:lnTo>
                  <a:lnTo>
                    <a:pt x="9043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71402DD-1EBD-44E8-828A-2C452C121B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66190"/>
          <a:stretch/>
        </p:blipFill>
        <p:spPr>
          <a:xfrm>
            <a:off x="6188580" y="1219842"/>
            <a:ext cx="1669540" cy="49724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787FA6-50F0-450C-86C5-E90AA6B7F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746" y="1496421"/>
            <a:ext cx="5689446" cy="275615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CD9612F-DB75-4FBB-B8F9-1D60E68E7A3A}"/>
              </a:ext>
            </a:extLst>
          </p:cNvPr>
          <p:cNvSpPr txBox="1"/>
          <p:nvPr/>
        </p:nvSpPr>
        <p:spPr>
          <a:xfrm>
            <a:off x="830963" y="1655897"/>
            <a:ext cx="269070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FINANCIAL OVERVIEW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1B0C0177-F85A-493E-B5A7-581A41A4F8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37" t="18064" r="87763" b="67579"/>
          <a:stretch/>
        </p:blipFill>
        <p:spPr>
          <a:xfrm>
            <a:off x="6401560" y="2162120"/>
            <a:ext cx="1355274" cy="59876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AFE08433-58D8-4539-BB29-28760AFBAE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37" t="18064" r="87763" b="67579"/>
          <a:stretch/>
        </p:blipFill>
        <p:spPr>
          <a:xfrm>
            <a:off x="6377395" y="1314696"/>
            <a:ext cx="1355274" cy="59876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55E6F295-4D75-4A5D-81A6-6A74C50235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37" t="18064" r="87763" b="67579"/>
          <a:stretch/>
        </p:blipFill>
        <p:spPr>
          <a:xfrm>
            <a:off x="6394674" y="2961174"/>
            <a:ext cx="1355274" cy="598762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ABA1701A-A669-4D71-B610-3F0F68EE2C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37" t="18064" r="87763" b="67579"/>
          <a:stretch/>
        </p:blipFill>
        <p:spPr>
          <a:xfrm>
            <a:off x="6348026" y="3808598"/>
            <a:ext cx="1355274" cy="598762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1FE4DC30-3097-49B4-8161-522F6DBC4E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37" t="18064" r="87763" b="67579"/>
          <a:stretch/>
        </p:blipFill>
        <p:spPr>
          <a:xfrm>
            <a:off x="6375894" y="4627626"/>
            <a:ext cx="1355274" cy="59876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BC5F5F22-DDC4-4E6C-82BF-10D653D693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37" t="18064" r="87763" b="67579"/>
          <a:stretch/>
        </p:blipFill>
        <p:spPr>
          <a:xfrm>
            <a:off x="6354996" y="5405228"/>
            <a:ext cx="1355274" cy="59876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0134BE6-B8AE-4F7B-BD47-4845BAA6129D}"/>
              </a:ext>
            </a:extLst>
          </p:cNvPr>
          <p:cNvSpPr txBox="1"/>
          <p:nvPr/>
        </p:nvSpPr>
        <p:spPr>
          <a:xfrm>
            <a:off x="5905211" y="5220562"/>
            <a:ext cx="1021590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5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44E2F97-033F-4C6B-883F-708049698D2C}"/>
              </a:ext>
            </a:extLst>
          </p:cNvPr>
          <p:cNvSpPr txBox="1"/>
          <p:nvPr/>
        </p:nvSpPr>
        <p:spPr>
          <a:xfrm>
            <a:off x="6316529" y="1345928"/>
            <a:ext cx="14259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9900"/>
                </a:solidFill>
              </a:rPr>
              <a:t>ANNL REVENUE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CE90840-B5F3-4EF7-A037-3E575E0069E1}"/>
              </a:ext>
            </a:extLst>
          </p:cNvPr>
          <p:cNvSpPr txBox="1"/>
          <p:nvPr/>
        </p:nvSpPr>
        <p:spPr>
          <a:xfrm>
            <a:off x="6336368" y="1530594"/>
            <a:ext cx="13552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500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M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364E10E-A852-465A-9D79-4BFA26126752}"/>
              </a:ext>
            </a:extLst>
          </p:cNvPr>
          <p:cNvSpPr txBox="1"/>
          <p:nvPr/>
        </p:nvSpPr>
        <p:spPr>
          <a:xfrm>
            <a:off x="6318776" y="2157773"/>
            <a:ext cx="14259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9900"/>
                </a:solidFill>
              </a:rPr>
              <a:t>- COGS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53768F4-FA26-4DE9-BFB8-E7D98C5B8FA8}"/>
              </a:ext>
            </a:extLst>
          </p:cNvPr>
          <p:cNvSpPr txBox="1"/>
          <p:nvPr/>
        </p:nvSpPr>
        <p:spPr>
          <a:xfrm>
            <a:off x="6338615" y="2342439"/>
            <a:ext cx="13552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72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9CD5A50-7CB6-4C33-BFA5-889A635B9A31}"/>
              </a:ext>
            </a:extLst>
          </p:cNvPr>
          <p:cNvSpPr txBox="1"/>
          <p:nvPr/>
        </p:nvSpPr>
        <p:spPr>
          <a:xfrm>
            <a:off x="6338615" y="3007911"/>
            <a:ext cx="14259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9900"/>
                </a:solidFill>
              </a:rPr>
              <a:t>= GROSS PROFIT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4A15593-3324-4CF1-B836-E2AF0B6951BC}"/>
              </a:ext>
            </a:extLst>
          </p:cNvPr>
          <p:cNvSpPr txBox="1"/>
          <p:nvPr/>
        </p:nvSpPr>
        <p:spPr>
          <a:xfrm>
            <a:off x="6358454" y="3192577"/>
            <a:ext cx="13552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28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9B0A09C-ECB6-48A5-8139-FDDC3092CB8B}"/>
              </a:ext>
            </a:extLst>
          </p:cNvPr>
          <p:cNvSpPr txBox="1"/>
          <p:nvPr/>
        </p:nvSpPr>
        <p:spPr>
          <a:xfrm>
            <a:off x="6310875" y="3788931"/>
            <a:ext cx="14259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9900"/>
                </a:solidFill>
              </a:rPr>
              <a:t>- INV OPER %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F13D64F-0264-4106-9B9E-53D79ADCAA29}"/>
              </a:ext>
            </a:extLst>
          </p:cNvPr>
          <p:cNvSpPr txBox="1"/>
          <p:nvPr/>
        </p:nvSpPr>
        <p:spPr>
          <a:xfrm>
            <a:off x="6330714" y="3973597"/>
            <a:ext cx="13552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1.5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585ADBF-0DD5-46AB-8D3A-3E0A03033A7E}"/>
              </a:ext>
            </a:extLst>
          </p:cNvPr>
          <p:cNvSpPr txBox="1"/>
          <p:nvPr/>
        </p:nvSpPr>
        <p:spPr>
          <a:xfrm>
            <a:off x="6323896" y="4658403"/>
            <a:ext cx="14259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9900"/>
                </a:solidFill>
              </a:rPr>
              <a:t>- GEN OPER %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D1D023F-A731-4E5D-BD58-A7FC8BF4E341}"/>
              </a:ext>
            </a:extLst>
          </p:cNvPr>
          <p:cNvSpPr txBox="1"/>
          <p:nvPr/>
        </p:nvSpPr>
        <p:spPr>
          <a:xfrm>
            <a:off x="6343735" y="4843069"/>
            <a:ext cx="13552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23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877B482-6778-4F61-8FBC-D9FEFBF1C440}"/>
              </a:ext>
            </a:extLst>
          </p:cNvPr>
          <p:cNvSpPr txBox="1"/>
          <p:nvPr/>
        </p:nvSpPr>
        <p:spPr>
          <a:xfrm>
            <a:off x="6326480" y="5457765"/>
            <a:ext cx="14259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9900"/>
                </a:solidFill>
              </a:rPr>
              <a:t>= NET PROFIT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BF9DC37-CBA3-4391-BA48-9810DF6505C2}"/>
              </a:ext>
            </a:extLst>
          </p:cNvPr>
          <p:cNvSpPr txBox="1"/>
          <p:nvPr/>
        </p:nvSpPr>
        <p:spPr>
          <a:xfrm>
            <a:off x="6346319" y="5642431"/>
            <a:ext cx="13552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3.5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10037A-3AD0-4FC8-AD10-A5DC466533E5}"/>
              </a:ext>
            </a:extLst>
          </p:cNvPr>
          <p:cNvSpPr txBox="1"/>
          <p:nvPr/>
        </p:nvSpPr>
        <p:spPr>
          <a:xfrm>
            <a:off x="908432" y="5457765"/>
            <a:ext cx="421331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5</a:t>
            </a:r>
            <a:r>
              <a:rPr lang="en-US" sz="2400" b="1" dirty="0">
                <a:solidFill>
                  <a:schemeClr val="bg1"/>
                </a:solidFill>
              </a:rPr>
              <a:t>Your true Financial Report Card</a:t>
            </a:r>
          </a:p>
        </p:txBody>
      </p:sp>
      <p:pic>
        <p:nvPicPr>
          <p:cNvPr id="37" name="Picture 2" descr="The Underestimated Power Of Color In Mobile App Design — Smashing ...">
            <a:extLst>
              <a:ext uri="{FF2B5EF4-FFF2-40B4-BE49-F238E27FC236}">
                <a16:creationId xmlns:a16="http://schemas.microsoft.com/office/drawing/2014/main" id="{2C2482EB-2FD4-4CB4-8C2F-F2FED6BA11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61"/>
          <a:stretch/>
        </p:blipFill>
        <p:spPr bwMode="auto">
          <a:xfrm>
            <a:off x="6066500" y="5073587"/>
            <a:ext cx="694596" cy="66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689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:a16="http://schemas.microsoft.com/office/drawing/2014/main" id="{065D8BCB-3677-45C4-9DB1-C65F6A47D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5" y="1084516"/>
            <a:ext cx="11411712" cy="5243131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63ECFEC-5B6C-48A3-B7EE-5A60B2978086}"/>
              </a:ext>
            </a:extLst>
          </p:cNvPr>
          <p:cNvSpPr/>
          <p:nvPr/>
        </p:nvSpPr>
        <p:spPr>
          <a:xfrm>
            <a:off x="466344" y="1084517"/>
            <a:ext cx="11411712" cy="5243131"/>
          </a:xfrm>
          <a:prstGeom prst="rect">
            <a:avLst/>
          </a:prstGeom>
          <a:solidFill>
            <a:srgbClr val="92D05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80BC0C8-3C63-48D4-87CE-FEE4FF1C90DF}"/>
              </a:ext>
            </a:extLst>
          </p:cNvPr>
          <p:cNvGrpSpPr/>
          <p:nvPr/>
        </p:nvGrpSpPr>
        <p:grpSpPr>
          <a:xfrm>
            <a:off x="92580" y="0"/>
            <a:ext cx="12006841" cy="119641"/>
            <a:chOff x="92580" y="0"/>
            <a:chExt cx="12006841" cy="11964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F82CD18-0A0C-428E-A1A5-340CBE98F797}"/>
                </a:ext>
              </a:extLst>
            </p:cNvPr>
            <p:cNvSpPr/>
            <p:nvPr/>
          </p:nvSpPr>
          <p:spPr>
            <a:xfrm>
              <a:off x="92580" y="0"/>
              <a:ext cx="5910841" cy="11964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72D422D-1FE7-420A-953B-FAC706F9658E}"/>
                </a:ext>
              </a:extLst>
            </p:cNvPr>
            <p:cNvSpPr/>
            <p:nvPr/>
          </p:nvSpPr>
          <p:spPr>
            <a:xfrm>
              <a:off x="6188580" y="0"/>
              <a:ext cx="5910841" cy="11964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93C11EE-C764-4E69-92A0-6097DB532056}"/>
              </a:ext>
            </a:extLst>
          </p:cNvPr>
          <p:cNvSpPr txBox="1"/>
          <p:nvPr/>
        </p:nvSpPr>
        <p:spPr>
          <a:xfrm>
            <a:off x="466344" y="263525"/>
            <a:ext cx="11283696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4400" b="1" dirty="0">
                <a:latin typeface="+mj-lt"/>
                <a:cs typeface="Segoe UI Semibold" panose="020B0702040204020203" pitchFamily="34" charset="0"/>
              </a:rPr>
              <a:t>INVENTORY INCOME STATEMENT</a:t>
            </a:r>
            <a:endParaRPr lang="en-US" sz="4400" dirty="0">
              <a:latin typeface="+mj-lt"/>
              <a:cs typeface="Segoe UI Semibold" panose="020B0702040204020203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9D6FD2A-E747-4A20-9BA6-AB9445935435}"/>
              </a:ext>
            </a:extLst>
          </p:cNvPr>
          <p:cNvGrpSpPr/>
          <p:nvPr/>
        </p:nvGrpSpPr>
        <p:grpSpPr>
          <a:xfrm>
            <a:off x="5191672" y="6667243"/>
            <a:ext cx="1808658" cy="190757"/>
            <a:chOff x="5191672" y="6667243"/>
            <a:chExt cx="1808658" cy="190757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980CB43-E9C1-4221-B7A2-9231553672B8}"/>
                </a:ext>
              </a:extLst>
            </p:cNvPr>
            <p:cNvSpPr/>
            <p:nvPr/>
          </p:nvSpPr>
          <p:spPr>
            <a:xfrm>
              <a:off x="6096000" y="6667243"/>
              <a:ext cx="904330" cy="190757"/>
            </a:xfrm>
            <a:custGeom>
              <a:avLst/>
              <a:gdLst>
                <a:gd name="connsiteX0" fmla="*/ 0 w 904330"/>
                <a:gd name="connsiteY0" fmla="*/ 0 h 190757"/>
                <a:gd name="connsiteX1" fmla="*/ 904330 w 904330"/>
                <a:gd name="connsiteY1" fmla="*/ 190757 h 190757"/>
                <a:gd name="connsiteX2" fmla="*/ 0 w 904330"/>
                <a:gd name="connsiteY2" fmla="*/ 190757 h 190757"/>
                <a:gd name="connsiteX3" fmla="*/ 0 w 904330"/>
                <a:gd name="connsiteY3" fmla="*/ 0 h 19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330" h="190757">
                  <a:moveTo>
                    <a:pt x="0" y="0"/>
                  </a:moveTo>
                  <a:lnTo>
                    <a:pt x="904330" y="190757"/>
                  </a:lnTo>
                  <a:lnTo>
                    <a:pt x="0" y="1907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0E9880D-192C-4746-A9E8-F2BFD76B2409}"/>
                </a:ext>
              </a:extLst>
            </p:cNvPr>
            <p:cNvSpPr/>
            <p:nvPr/>
          </p:nvSpPr>
          <p:spPr>
            <a:xfrm>
              <a:off x="5191672" y="6667243"/>
              <a:ext cx="904329" cy="190757"/>
            </a:xfrm>
            <a:custGeom>
              <a:avLst/>
              <a:gdLst>
                <a:gd name="connsiteX0" fmla="*/ 904329 w 904329"/>
                <a:gd name="connsiteY0" fmla="*/ 0 h 190757"/>
                <a:gd name="connsiteX1" fmla="*/ 904329 w 904329"/>
                <a:gd name="connsiteY1" fmla="*/ 190757 h 190757"/>
                <a:gd name="connsiteX2" fmla="*/ 0 w 904329"/>
                <a:gd name="connsiteY2" fmla="*/ 190757 h 190757"/>
                <a:gd name="connsiteX3" fmla="*/ 904329 w 904329"/>
                <a:gd name="connsiteY3" fmla="*/ 0 h 19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329" h="190757">
                  <a:moveTo>
                    <a:pt x="904329" y="0"/>
                  </a:moveTo>
                  <a:lnTo>
                    <a:pt x="904329" y="190757"/>
                  </a:lnTo>
                  <a:lnTo>
                    <a:pt x="0" y="190757"/>
                  </a:lnTo>
                  <a:lnTo>
                    <a:pt x="9043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71402DD-1EBD-44E8-828A-2C452C121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8580" y="1219842"/>
            <a:ext cx="4937996" cy="49724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787FA6-50F0-450C-86C5-E90AA6B7F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746" y="1496421"/>
            <a:ext cx="5689446" cy="275615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CD9612F-DB75-4FBB-B8F9-1D60E68E7A3A}"/>
              </a:ext>
            </a:extLst>
          </p:cNvPr>
          <p:cNvSpPr txBox="1"/>
          <p:nvPr/>
        </p:nvSpPr>
        <p:spPr>
          <a:xfrm>
            <a:off x="830963" y="1655897"/>
            <a:ext cx="269070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FINANCIAL OVERVIEW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6F522EE-48F8-4CBA-846E-514BAA8A4D04}"/>
              </a:ext>
            </a:extLst>
          </p:cNvPr>
          <p:cNvSpPr/>
          <p:nvPr/>
        </p:nvSpPr>
        <p:spPr>
          <a:xfrm>
            <a:off x="9593451" y="1288235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E228CFF-3CEA-4512-94DB-2231AD353405}"/>
              </a:ext>
            </a:extLst>
          </p:cNvPr>
          <p:cNvSpPr txBox="1"/>
          <p:nvPr/>
        </p:nvSpPr>
        <p:spPr>
          <a:xfrm>
            <a:off x="9573612" y="1311755"/>
            <a:ext cx="14259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9900"/>
                </a:solidFill>
              </a:rPr>
              <a:t>AVG PURCH PRICE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4C26AB8-0E63-48BA-8EA6-BE9EFA8E828C}"/>
              </a:ext>
            </a:extLst>
          </p:cNvPr>
          <p:cNvSpPr txBox="1"/>
          <p:nvPr/>
        </p:nvSpPr>
        <p:spPr>
          <a:xfrm>
            <a:off x="9593451" y="1496421"/>
            <a:ext cx="13552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$54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E03E389-FED8-41D6-B787-8B3B81301B03}"/>
              </a:ext>
            </a:extLst>
          </p:cNvPr>
          <p:cNvSpPr/>
          <p:nvPr/>
        </p:nvSpPr>
        <p:spPr>
          <a:xfrm>
            <a:off x="7989652" y="1325022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A1F9C50-5F28-4EFC-9BA8-794DAF14D27B}"/>
              </a:ext>
            </a:extLst>
          </p:cNvPr>
          <p:cNvSpPr txBox="1"/>
          <p:nvPr/>
        </p:nvSpPr>
        <p:spPr>
          <a:xfrm>
            <a:off x="7969813" y="1348542"/>
            <a:ext cx="14259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9900"/>
                </a:solidFill>
              </a:rPr>
              <a:t>- ANNL COGS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DE58C46-3D9A-41E6-92DE-6BC45B075B0E}"/>
              </a:ext>
            </a:extLst>
          </p:cNvPr>
          <p:cNvSpPr txBox="1"/>
          <p:nvPr/>
        </p:nvSpPr>
        <p:spPr>
          <a:xfrm>
            <a:off x="7989652" y="1533208"/>
            <a:ext cx="13552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360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M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B33923A-20EF-481E-BF66-A8E5A1D1143F}"/>
              </a:ext>
            </a:extLst>
          </p:cNvPr>
          <p:cNvSpPr/>
          <p:nvPr/>
        </p:nvSpPr>
        <p:spPr>
          <a:xfrm>
            <a:off x="9605541" y="2170652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64722FE-A095-4882-9699-64CA0B8C5E79}"/>
              </a:ext>
            </a:extLst>
          </p:cNvPr>
          <p:cNvSpPr txBox="1"/>
          <p:nvPr/>
        </p:nvSpPr>
        <p:spPr>
          <a:xfrm>
            <a:off x="9585702" y="2194172"/>
            <a:ext cx="14259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9900"/>
                </a:solidFill>
              </a:rPr>
              <a:t>AVG SALES PRICE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E87A20B-9445-40F9-AEE8-92A5B9B84909}"/>
              </a:ext>
            </a:extLst>
          </p:cNvPr>
          <p:cNvSpPr txBox="1"/>
          <p:nvPr/>
        </p:nvSpPr>
        <p:spPr>
          <a:xfrm>
            <a:off x="9605541" y="2378838"/>
            <a:ext cx="13552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$75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5362A4D-FB1A-4801-BC1B-A937E142F6DC}"/>
              </a:ext>
            </a:extLst>
          </p:cNvPr>
          <p:cNvSpPr/>
          <p:nvPr/>
        </p:nvSpPr>
        <p:spPr>
          <a:xfrm>
            <a:off x="7989652" y="2162120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108EDC5-06EC-4516-8BBC-AD3396A8B88E}"/>
              </a:ext>
            </a:extLst>
          </p:cNvPr>
          <p:cNvSpPr txBox="1"/>
          <p:nvPr/>
        </p:nvSpPr>
        <p:spPr>
          <a:xfrm>
            <a:off x="7969813" y="2185640"/>
            <a:ext cx="14259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9900"/>
                </a:solidFill>
              </a:rPr>
              <a:t>AVG ITEM MARGIN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EE56728-0245-4087-B840-6DCF1BB76A97}"/>
              </a:ext>
            </a:extLst>
          </p:cNvPr>
          <p:cNvSpPr txBox="1"/>
          <p:nvPr/>
        </p:nvSpPr>
        <p:spPr>
          <a:xfrm>
            <a:off x="7989652" y="2370306"/>
            <a:ext cx="13552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$21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63172AB-3A91-427F-A901-28E017BE45A1}"/>
              </a:ext>
            </a:extLst>
          </p:cNvPr>
          <p:cNvSpPr/>
          <p:nvPr/>
        </p:nvSpPr>
        <p:spPr>
          <a:xfrm>
            <a:off x="8818854" y="2984391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7B26C87-E950-4BEF-9F77-18B544E12F90}"/>
              </a:ext>
            </a:extLst>
          </p:cNvPr>
          <p:cNvSpPr txBox="1"/>
          <p:nvPr/>
        </p:nvSpPr>
        <p:spPr>
          <a:xfrm>
            <a:off x="8799015" y="3007911"/>
            <a:ext cx="14259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9900"/>
                </a:solidFill>
              </a:rPr>
              <a:t>= GROSS PROFIT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3BF7114-CE04-4D44-9389-F44A07075A53}"/>
              </a:ext>
            </a:extLst>
          </p:cNvPr>
          <p:cNvSpPr txBox="1"/>
          <p:nvPr/>
        </p:nvSpPr>
        <p:spPr>
          <a:xfrm>
            <a:off x="8818854" y="3192577"/>
            <a:ext cx="13552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140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M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11FBD3D-7AA4-4112-9BCE-DB1AFCA6C042}"/>
              </a:ext>
            </a:extLst>
          </p:cNvPr>
          <p:cNvSpPr/>
          <p:nvPr/>
        </p:nvSpPr>
        <p:spPr>
          <a:xfrm>
            <a:off x="9613290" y="3828948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1689CAC-D8C1-48A6-9EED-BC2B84D2E5CB}"/>
              </a:ext>
            </a:extLst>
          </p:cNvPr>
          <p:cNvSpPr txBox="1"/>
          <p:nvPr/>
        </p:nvSpPr>
        <p:spPr>
          <a:xfrm>
            <a:off x="9593451" y="3852468"/>
            <a:ext cx="14259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9900"/>
                </a:solidFill>
              </a:rPr>
              <a:t>CARRYING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7AE58EE-16CB-44A5-91E8-DAFA088D48B6}"/>
              </a:ext>
            </a:extLst>
          </p:cNvPr>
          <p:cNvSpPr txBox="1"/>
          <p:nvPr/>
        </p:nvSpPr>
        <p:spPr>
          <a:xfrm>
            <a:off x="9613290" y="4037134"/>
            <a:ext cx="13552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5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M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65AF372-CE61-4C22-A00E-13ACEEE2A022}"/>
              </a:ext>
            </a:extLst>
          </p:cNvPr>
          <p:cNvSpPr/>
          <p:nvPr/>
        </p:nvSpPr>
        <p:spPr>
          <a:xfrm>
            <a:off x="8009491" y="3801531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5B5BA90-39EE-41F9-B64F-9E0190D261F6}"/>
              </a:ext>
            </a:extLst>
          </p:cNvPr>
          <p:cNvSpPr txBox="1"/>
          <p:nvPr/>
        </p:nvSpPr>
        <p:spPr>
          <a:xfrm>
            <a:off x="7989652" y="3825051"/>
            <a:ext cx="14259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9900"/>
                </a:solidFill>
              </a:rPr>
              <a:t>- INV OPER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6BBB22A-4DE9-47FF-9EBF-71825E5DFC12}"/>
              </a:ext>
            </a:extLst>
          </p:cNvPr>
          <p:cNvSpPr txBox="1"/>
          <p:nvPr/>
        </p:nvSpPr>
        <p:spPr>
          <a:xfrm>
            <a:off x="8009491" y="4009717"/>
            <a:ext cx="13552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7.5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M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90707AB-6B65-48EF-AF01-E0FDCEF0A55D}"/>
              </a:ext>
            </a:extLst>
          </p:cNvPr>
          <p:cNvSpPr/>
          <p:nvPr/>
        </p:nvSpPr>
        <p:spPr>
          <a:xfrm>
            <a:off x="9593451" y="4638339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641D2C7-B508-4153-891F-19E412E907AA}"/>
              </a:ext>
            </a:extLst>
          </p:cNvPr>
          <p:cNvSpPr txBox="1"/>
          <p:nvPr/>
        </p:nvSpPr>
        <p:spPr>
          <a:xfrm>
            <a:off x="9573612" y="4661859"/>
            <a:ext cx="14259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9900"/>
                </a:solidFill>
              </a:rPr>
              <a:t>ACQUISITION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03B7F79-65E6-48F3-B739-E0079FC719AD}"/>
              </a:ext>
            </a:extLst>
          </p:cNvPr>
          <p:cNvSpPr txBox="1"/>
          <p:nvPr/>
        </p:nvSpPr>
        <p:spPr>
          <a:xfrm>
            <a:off x="9593451" y="4846525"/>
            <a:ext cx="13552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2.5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M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7CA7D06-A9FA-43D6-8D52-251E9D510D2C}"/>
              </a:ext>
            </a:extLst>
          </p:cNvPr>
          <p:cNvSpPr/>
          <p:nvPr/>
        </p:nvSpPr>
        <p:spPr>
          <a:xfrm>
            <a:off x="7961455" y="4627626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9920D50-FCF6-4369-812E-54700C6BE61E}"/>
              </a:ext>
            </a:extLst>
          </p:cNvPr>
          <p:cNvSpPr txBox="1"/>
          <p:nvPr/>
        </p:nvSpPr>
        <p:spPr>
          <a:xfrm>
            <a:off x="7941616" y="4651146"/>
            <a:ext cx="14259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9900"/>
                </a:solidFill>
              </a:rPr>
              <a:t>- GEN OPER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44A2648-1D39-4AB2-83FF-94D662115317}"/>
              </a:ext>
            </a:extLst>
          </p:cNvPr>
          <p:cNvSpPr txBox="1"/>
          <p:nvPr/>
        </p:nvSpPr>
        <p:spPr>
          <a:xfrm>
            <a:off x="7961455" y="4835812"/>
            <a:ext cx="13552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115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M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8D10E4C-4267-458F-BD48-1C6A0BEF16E7}"/>
              </a:ext>
            </a:extLst>
          </p:cNvPr>
          <p:cNvSpPr/>
          <p:nvPr/>
        </p:nvSpPr>
        <p:spPr>
          <a:xfrm>
            <a:off x="8799015" y="5480513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F5047ED-9033-4407-A108-8AF19C498CBA}"/>
              </a:ext>
            </a:extLst>
          </p:cNvPr>
          <p:cNvSpPr txBox="1"/>
          <p:nvPr/>
        </p:nvSpPr>
        <p:spPr>
          <a:xfrm>
            <a:off x="8779176" y="5504033"/>
            <a:ext cx="14259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9900"/>
                </a:solidFill>
              </a:rPr>
              <a:t>= NET PROFIT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71DACD6-0C5A-48A0-BDEF-2B1989D3BC0A}"/>
              </a:ext>
            </a:extLst>
          </p:cNvPr>
          <p:cNvSpPr txBox="1"/>
          <p:nvPr/>
        </p:nvSpPr>
        <p:spPr>
          <a:xfrm>
            <a:off x="8799015" y="5688699"/>
            <a:ext cx="13552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17.5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M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1B0C0177-F85A-493E-B5A7-581A41A4F8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37" t="18064" r="87763" b="67579"/>
          <a:stretch/>
        </p:blipFill>
        <p:spPr>
          <a:xfrm>
            <a:off x="6401560" y="2162120"/>
            <a:ext cx="1355274" cy="59876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AFE08433-58D8-4539-BB29-28760AFBAE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37" t="18064" r="87763" b="67579"/>
          <a:stretch/>
        </p:blipFill>
        <p:spPr>
          <a:xfrm>
            <a:off x="6377395" y="1314696"/>
            <a:ext cx="1355274" cy="59876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55E6F295-4D75-4A5D-81A6-6A74C50235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37" t="18064" r="87763" b="67579"/>
          <a:stretch/>
        </p:blipFill>
        <p:spPr>
          <a:xfrm>
            <a:off x="6394674" y="2961174"/>
            <a:ext cx="1355274" cy="598762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ABA1701A-A669-4D71-B610-3F0F68EE2C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37" t="18064" r="87763" b="67579"/>
          <a:stretch/>
        </p:blipFill>
        <p:spPr>
          <a:xfrm>
            <a:off x="6348026" y="3808598"/>
            <a:ext cx="1355274" cy="598762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1FE4DC30-3097-49B4-8161-522F6DBC4E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37" t="18064" r="87763" b="67579"/>
          <a:stretch/>
        </p:blipFill>
        <p:spPr>
          <a:xfrm>
            <a:off x="6375894" y="4627626"/>
            <a:ext cx="1355274" cy="59876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BC5F5F22-DDC4-4E6C-82BF-10D653D693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37" t="18064" r="87763" b="67579"/>
          <a:stretch/>
        </p:blipFill>
        <p:spPr>
          <a:xfrm>
            <a:off x="6354996" y="5405228"/>
            <a:ext cx="1355274" cy="59876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0134BE6-B8AE-4F7B-BD47-4845BAA6129D}"/>
              </a:ext>
            </a:extLst>
          </p:cNvPr>
          <p:cNvSpPr txBox="1"/>
          <p:nvPr/>
        </p:nvSpPr>
        <p:spPr>
          <a:xfrm>
            <a:off x="5905211" y="5220562"/>
            <a:ext cx="1021590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5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44E2F97-033F-4C6B-883F-708049698D2C}"/>
              </a:ext>
            </a:extLst>
          </p:cNvPr>
          <p:cNvSpPr txBox="1"/>
          <p:nvPr/>
        </p:nvSpPr>
        <p:spPr>
          <a:xfrm>
            <a:off x="6316529" y="1345928"/>
            <a:ext cx="14259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9900"/>
                </a:solidFill>
              </a:rPr>
              <a:t>ANNL REVENUE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CE90840-B5F3-4EF7-A037-3E575E0069E1}"/>
              </a:ext>
            </a:extLst>
          </p:cNvPr>
          <p:cNvSpPr txBox="1"/>
          <p:nvPr/>
        </p:nvSpPr>
        <p:spPr>
          <a:xfrm>
            <a:off x="6336368" y="1530594"/>
            <a:ext cx="13552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500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M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364E10E-A852-465A-9D79-4BFA26126752}"/>
              </a:ext>
            </a:extLst>
          </p:cNvPr>
          <p:cNvSpPr txBox="1"/>
          <p:nvPr/>
        </p:nvSpPr>
        <p:spPr>
          <a:xfrm>
            <a:off x="6318776" y="2157773"/>
            <a:ext cx="14259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9900"/>
                </a:solidFill>
              </a:rPr>
              <a:t>- COGS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53768F4-FA26-4DE9-BFB8-E7D98C5B8FA8}"/>
              </a:ext>
            </a:extLst>
          </p:cNvPr>
          <p:cNvSpPr txBox="1"/>
          <p:nvPr/>
        </p:nvSpPr>
        <p:spPr>
          <a:xfrm>
            <a:off x="6338615" y="2342439"/>
            <a:ext cx="13552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72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9CD5A50-7CB6-4C33-BFA5-889A635B9A31}"/>
              </a:ext>
            </a:extLst>
          </p:cNvPr>
          <p:cNvSpPr txBox="1"/>
          <p:nvPr/>
        </p:nvSpPr>
        <p:spPr>
          <a:xfrm>
            <a:off x="6338615" y="3007911"/>
            <a:ext cx="14259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9900"/>
                </a:solidFill>
              </a:rPr>
              <a:t>= GROSS PROFIT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4A15593-3324-4CF1-B836-E2AF0B6951BC}"/>
              </a:ext>
            </a:extLst>
          </p:cNvPr>
          <p:cNvSpPr txBox="1"/>
          <p:nvPr/>
        </p:nvSpPr>
        <p:spPr>
          <a:xfrm>
            <a:off x="6358454" y="3192577"/>
            <a:ext cx="13552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28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9B0A09C-ECB6-48A5-8139-FDDC3092CB8B}"/>
              </a:ext>
            </a:extLst>
          </p:cNvPr>
          <p:cNvSpPr txBox="1"/>
          <p:nvPr/>
        </p:nvSpPr>
        <p:spPr>
          <a:xfrm>
            <a:off x="6310875" y="3788931"/>
            <a:ext cx="14259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9900"/>
                </a:solidFill>
              </a:rPr>
              <a:t>- INV OPER %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F13D64F-0264-4106-9B9E-53D79ADCAA29}"/>
              </a:ext>
            </a:extLst>
          </p:cNvPr>
          <p:cNvSpPr txBox="1"/>
          <p:nvPr/>
        </p:nvSpPr>
        <p:spPr>
          <a:xfrm>
            <a:off x="6330714" y="3973597"/>
            <a:ext cx="13552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1.5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585ADBF-0DD5-46AB-8D3A-3E0A03033A7E}"/>
              </a:ext>
            </a:extLst>
          </p:cNvPr>
          <p:cNvSpPr txBox="1"/>
          <p:nvPr/>
        </p:nvSpPr>
        <p:spPr>
          <a:xfrm>
            <a:off x="6323896" y="4658403"/>
            <a:ext cx="14259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9900"/>
                </a:solidFill>
              </a:rPr>
              <a:t>- GEN OPER %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D1D023F-A731-4E5D-BD58-A7FC8BF4E341}"/>
              </a:ext>
            </a:extLst>
          </p:cNvPr>
          <p:cNvSpPr txBox="1"/>
          <p:nvPr/>
        </p:nvSpPr>
        <p:spPr>
          <a:xfrm>
            <a:off x="6343735" y="4843069"/>
            <a:ext cx="13552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23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877B482-6778-4F61-8FBC-D9FEFBF1C440}"/>
              </a:ext>
            </a:extLst>
          </p:cNvPr>
          <p:cNvSpPr txBox="1"/>
          <p:nvPr/>
        </p:nvSpPr>
        <p:spPr>
          <a:xfrm>
            <a:off x="6326480" y="5457765"/>
            <a:ext cx="14259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9900"/>
                </a:solidFill>
              </a:rPr>
              <a:t>= NET PROFIT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BF9DC37-CBA3-4391-BA48-9810DF6505C2}"/>
              </a:ext>
            </a:extLst>
          </p:cNvPr>
          <p:cNvSpPr txBox="1"/>
          <p:nvPr/>
        </p:nvSpPr>
        <p:spPr>
          <a:xfrm>
            <a:off x="6346319" y="5642431"/>
            <a:ext cx="13552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3.5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09FFB0F-2E42-4593-914B-E4A00A6BE29D}"/>
              </a:ext>
            </a:extLst>
          </p:cNvPr>
          <p:cNvSpPr txBox="1"/>
          <p:nvPr/>
        </p:nvSpPr>
        <p:spPr>
          <a:xfrm>
            <a:off x="908432" y="5457765"/>
            <a:ext cx="421331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5</a:t>
            </a:r>
            <a:r>
              <a:rPr lang="en-US" sz="2400" b="1" dirty="0">
                <a:solidFill>
                  <a:schemeClr val="bg1"/>
                </a:solidFill>
              </a:rPr>
              <a:t>Your true Financial Report Card</a:t>
            </a:r>
          </a:p>
        </p:txBody>
      </p:sp>
      <p:pic>
        <p:nvPicPr>
          <p:cNvPr id="74" name="Picture 2" descr="The Underestimated Power Of Color In Mobile App Design — Smashing ...">
            <a:extLst>
              <a:ext uri="{FF2B5EF4-FFF2-40B4-BE49-F238E27FC236}">
                <a16:creationId xmlns:a16="http://schemas.microsoft.com/office/drawing/2014/main" id="{3F9035B8-D3A9-4CF2-95F4-A934D480FC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61"/>
          <a:stretch/>
        </p:blipFill>
        <p:spPr bwMode="auto">
          <a:xfrm>
            <a:off x="6066500" y="5073587"/>
            <a:ext cx="694596" cy="66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622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128">
            <a:extLst>
              <a:ext uri="{FF2B5EF4-FFF2-40B4-BE49-F238E27FC236}">
                <a16:creationId xmlns:a16="http://schemas.microsoft.com/office/drawing/2014/main" id="{9A76B150-0132-4A24-AD60-13FAAE1CE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5" y="1084516"/>
            <a:ext cx="11411712" cy="5243131"/>
          </a:xfrm>
          <a:prstGeom prst="rect">
            <a:avLst/>
          </a:prstGeom>
        </p:spPr>
      </p:pic>
      <p:sp>
        <p:nvSpPr>
          <p:cNvPr id="130" name="Rectangle 129">
            <a:extLst>
              <a:ext uri="{FF2B5EF4-FFF2-40B4-BE49-F238E27FC236}">
                <a16:creationId xmlns:a16="http://schemas.microsoft.com/office/drawing/2014/main" id="{4C4BBA83-043B-4A29-AC5D-67EAD23DA4CC}"/>
              </a:ext>
            </a:extLst>
          </p:cNvPr>
          <p:cNvSpPr/>
          <p:nvPr/>
        </p:nvSpPr>
        <p:spPr>
          <a:xfrm>
            <a:off x="466344" y="1084517"/>
            <a:ext cx="11411712" cy="5243131"/>
          </a:xfrm>
          <a:prstGeom prst="rect">
            <a:avLst/>
          </a:prstGeom>
          <a:solidFill>
            <a:srgbClr val="92D05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80BC0C8-3C63-48D4-87CE-FEE4FF1C90DF}"/>
              </a:ext>
            </a:extLst>
          </p:cNvPr>
          <p:cNvGrpSpPr/>
          <p:nvPr/>
        </p:nvGrpSpPr>
        <p:grpSpPr>
          <a:xfrm>
            <a:off x="92580" y="0"/>
            <a:ext cx="12006841" cy="119641"/>
            <a:chOff x="92580" y="0"/>
            <a:chExt cx="12006841" cy="11964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F82CD18-0A0C-428E-A1A5-340CBE98F797}"/>
                </a:ext>
              </a:extLst>
            </p:cNvPr>
            <p:cNvSpPr/>
            <p:nvPr/>
          </p:nvSpPr>
          <p:spPr>
            <a:xfrm>
              <a:off x="92580" y="0"/>
              <a:ext cx="5910841" cy="11964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72D422D-1FE7-420A-953B-FAC706F9658E}"/>
                </a:ext>
              </a:extLst>
            </p:cNvPr>
            <p:cNvSpPr/>
            <p:nvPr/>
          </p:nvSpPr>
          <p:spPr>
            <a:xfrm>
              <a:off x="6188580" y="0"/>
              <a:ext cx="5910841" cy="11964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93C11EE-C764-4E69-92A0-6097DB532056}"/>
              </a:ext>
            </a:extLst>
          </p:cNvPr>
          <p:cNvSpPr txBox="1"/>
          <p:nvPr/>
        </p:nvSpPr>
        <p:spPr>
          <a:xfrm>
            <a:off x="466344" y="263525"/>
            <a:ext cx="11283696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4400" b="1" dirty="0">
                <a:latin typeface="+mj-lt"/>
                <a:cs typeface="Segoe UI Semibold" panose="020B0702040204020203" pitchFamily="34" charset="0"/>
              </a:rPr>
              <a:t>INVENTORY INCOME STATEMENT</a:t>
            </a:r>
            <a:endParaRPr lang="en-US" sz="4400" dirty="0">
              <a:latin typeface="+mj-lt"/>
              <a:cs typeface="Segoe UI Semibold" panose="020B0702040204020203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9D6FD2A-E747-4A20-9BA6-AB9445935435}"/>
              </a:ext>
            </a:extLst>
          </p:cNvPr>
          <p:cNvGrpSpPr/>
          <p:nvPr/>
        </p:nvGrpSpPr>
        <p:grpSpPr>
          <a:xfrm>
            <a:off x="5191672" y="6667243"/>
            <a:ext cx="1808658" cy="190757"/>
            <a:chOff x="5191672" y="6667243"/>
            <a:chExt cx="1808658" cy="190757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980CB43-E9C1-4221-B7A2-9231553672B8}"/>
                </a:ext>
              </a:extLst>
            </p:cNvPr>
            <p:cNvSpPr/>
            <p:nvPr/>
          </p:nvSpPr>
          <p:spPr>
            <a:xfrm>
              <a:off x="6096000" y="6667243"/>
              <a:ext cx="904330" cy="190757"/>
            </a:xfrm>
            <a:custGeom>
              <a:avLst/>
              <a:gdLst>
                <a:gd name="connsiteX0" fmla="*/ 0 w 904330"/>
                <a:gd name="connsiteY0" fmla="*/ 0 h 190757"/>
                <a:gd name="connsiteX1" fmla="*/ 904330 w 904330"/>
                <a:gd name="connsiteY1" fmla="*/ 190757 h 190757"/>
                <a:gd name="connsiteX2" fmla="*/ 0 w 904330"/>
                <a:gd name="connsiteY2" fmla="*/ 190757 h 190757"/>
                <a:gd name="connsiteX3" fmla="*/ 0 w 904330"/>
                <a:gd name="connsiteY3" fmla="*/ 0 h 19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330" h="190757">
                  <a:moveTo>
                    <a:pt x="0" y="0"/>
                  </a:moveTo>
                  <a:lnTo>
                    <a:pt x="904330" y="190757"/>
                  </a:lnTo>
                  <a:lnTo>
                    <a:pt x="0" y="1907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0E9880D-192C-4746-A9E8-F2BFD76B2409}"/>
                </a:ext>
              </a:extLst>
            </p:cNvPr>
            <p:cNvSpPr/>
            <p:nvPr/>
          </p:nvSpPr>
          <p:spPr>
            <a:xfrm>
              <a:off x="5191672" y="6667243"/>
              <a:ext cx="904329" cy="190757"/>
            </a:xfrm>
            <a:custGeom>
              <a:avLst/>
              <a:gdLst>
                <a:gd name="connsiteX0" fmla="*/ 904329 w 904329"/>
                <a:gd name="connsiteY0" fmla="*/ 0 h 190757"/>
                <a:gd name="connsiteX1" fmla="*/ 904329 w 904329"/>
                <a:gd name="connsiteY1" fmla="*/ 190757 h 190757"/>
                <a:gd name="connsiteX2" fmla="*/ 0 w 904329"/>
                <a:gd name="connsiteY2" fmla="*/ 190757 h 190757"/>
                <a:gd name="connsiteX3" fmla="*/ 904329 w 904329"/>
                <a:gd name="connsiteY3" fmla="*/ 0 h 19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329" h="190757">
                  <a:moveTo>
                    <a:pt x="904329" y="0"/>
                  </a:moveTo>
                  <a:lnTo>
                    <a:pt x="904329" y="190757"/>
                  </a:lnTo>
                  <a:lnTo>
                    <a:pt x="0" y="190757"/>
                  </a:lnTo>
                  <a:lnTo>
                    <a:pt x="9043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BBE288F4-D10C-4D92-AD09-4F5BBBE46DD8}"/>
              </a:ext>
            </a:extLst>
          </p:cNvPr>
          <p:cNvSpPr txBox="1"/>
          <p:nvPr/>
        </p:nvSpPr>
        <p:spPr>
          <a:xfrm>
            <a:off x="723223" y="4396462"/>
            <a:ext cx="269070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INVENTORY SECTORS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1402DD-1EBD-44E8-828A-2C452C121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8580" y="1219842"/>
            <a:ext cx="4937996" cy="49724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787FA6-50F0-450C-86C5-E90AA6B7F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746" y="1496421"/>
            <a:ext cx="5689446" cy="275615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CD9612F-DB75-4FBB-B8F9-1D60E68E7A3A}"/>
              </a:ext>
            </a:extLst>
          </p:cNvPr>
          <p:cNvSpPr txBox="1"/>
          <p:nvPr/>
        </p:nvSpPr>
        <p:spPr>
          <a:xfrm>
            <a:off x="830963" y="1655897"/>
            <a:ext cx="269070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FINANCIAL OVERVIEW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2AE838-6929-49F1-8F08-B1CD98F0BF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459" y="4898149"/>
            <a:ext cx="947018" cy="4680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7BEB02-7C69-44AC-82E5-F8460A4F51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7865" y="4898149"/>
            <a:ext cx="947018" cy="4680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DA0900-26B3-4ABB-8884-635C1E5442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5271" y="4898149"/>
            <a:ext cx="947018" cy="4680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AEDBC9A-68FE-415B-989A-163C920E60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0787" y="4898149"/>
            <a:ext cx="947018" cy="4680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A705BE9-6F95-4959-AD4A-41544924AF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8193" y="4898149"/>
            <a:ext cx="947018" cy="4680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B835BFA-81C8-41FD-9B92-71112CEA21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857" y="5521463"/>
            <a:ext cx="947018" cy="4680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133AEBF-61E4-41E8-A26A-D1870BF2AC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3263" y="5521463"/>
            <a:ext cx="947018" cy="46800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0A0B48B-0D19-4D83-B7ED-1BC0003B95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0669" y="5521463"/>
            <a:ext cx="947018" cy="46800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5EF478A-6699-43A5-B019-77B4ABD202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6185" y="5521463"/>
            <a:ext cx="947018" cy="4680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8DE77E0-C33C-4884-AF7F-BBEF6D1E0D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3591" y="5521463"/>
            <a:ext cx="947018" cy="46800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7B41AD5-7D37-4EA3-BF07-9812CF49CE09}"/>
              </a:ext>
            </a:extLst>
          </p:cNvPr>
          <p:cNvSpPr txBox="1"/>
          <p:nvPr/>
        </p:nvSpPr>
        <p:spPr>
          <a:xfrm>
            <a:off x="3126891" y="4387651"/>
            <a:ext cx="1021590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6F522EE-48F8-4CBA-846E-514BAA8A4D04}"/>
              </a:ext>
            </a:extLst>
          </p:cNvPr>
          <p:cNvSpPr/>
          <p:nvPr/>
        </p:nvSpPr>
        <p:spPr>
          <a:xfrm>
            <a:off x="9593451" y="1288235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E228CFF-3CEA-4512-94DB-2231AD353405}"/>
              </a:ext>
            </a:extLst>
          </p:cNvPr>
          <p:cNvSpPr txBox="1"/>
          <p:nvPr/>
        </p:nvSpPr>
        <p:spPr>
          <a:xfrm>
            <a:off x="9573612" y="1311755"/>
            <a:ext cx="14259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9900"/>
                </a:solidFill>
              </a:rPr>
              <a:t>AVG PURCH PRICE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4C26AB8-0E63-48BA-8EA6-BE9EFA8E828C}"/>
              </a:ext>
            </a:extLst>
          </p:cNvPr>
          <p:cNvSpPr txBox="1"/>
          <p:nvPr/>
        </p:nvSpPr>
        <p:spPr>
          <a:xfrm>
            <a:off x="9593451" y="1496421"/>
            <a:ext cx="13552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$54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E03E389-FED8-41D6-B787-8B3B81301B03}"/>
              </a:ext>
            </a:extLst>
          </p:cNvPr>
          <p:cNvSpPr/>
          <p:nvPr/>
        </p:nvSpPr>
        <p:spPr>
          <a:xfrm>
            <a:off x="7989652" y="1325022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A1F9C50-5F28-4EFC-9BA8-794DAF14D27B}"/>
              </a:ext>
            </a:extLst>
          </p:cNvPr>
          <p:cNvSpPr txBox="1"/>
          <p:nvPr/>
        </p:nvSpPr>
        <p:spPr>
          <a:xfrm>
            <a:off x="7969813" y="1348542"/>
            <a:ext cx="14259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9900"/>
                </a:solidFill>
              </a:rPr>
              <a:t>- ANNL COGS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DE58C46-3D9A-41E6-92DE-6BC45B075B0E}"/>
              </a:ext>
            </a:extLst>
          </p:cNvPr>
          <p:cNvSpPr txBox="1"/>
          <p:nvPr/>
        </p:nvSpPr>
        <p:spPr>
          <a:xfrm>
            <a:off x="7989652" y="1533208"/>
            <a:ext cx="13552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720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M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B33923A-20EF-481E-BF66-A8E5A1D1143F}"/>
              </a:ext>
            </a:extLst>
          </p:cNvPr>
          <p:cNvSpPr/>
          <p:nvPr/>
        </p:nvSpPr>
        <p:spPr>
          <a:xfrm>
            <a:off x="9605541" y="2170652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64722FE-A095-4882-9699-64CA0B8C5E79}"/>
              </a:ext>
            </a:extLst>
          </p:cNvPr>
          <p:cNvSpPr txBox="1"/>
          <p:nvPr/>
        </p:nvSpPr>
        <p:spPr>
          <a:xfrm>
            <a:off x="9585702" y="2194172"/>
            <a:ext cx="14259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9900"/>
                </a:solidFill>
              </a:rPr>
              <a:t>AVG SALES PRICE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E87A20B-9445-40F9-AEE8-92A5B9B84909}"/>
              </a:ext>
            </a:extLst>
          </p:cNvPr>
          <p:cNvSpPr txBox="1"/>
          <p:nvPr/>
        </p:nvSpPr>
        <p:spPr>
          <a:xfrm>
            <a:off x="9605541" y="2378838"/>
            <a:ext cx="13552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$75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5362A4D-FB1A-4801-BC1B-A937E142F6DC}"/>
              </a:ext>
            </a:extLst>
          </p:cNvPr>
          <p:cNvSpPr/>
          <p:nvPr/>
        </p:nvSpPr>
        <p:spPr>
          <a:xfrm>
            <a:off x="7989652" y="2162120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108EDC5-06EC-4516-8BBC-AD3396A8B88E}"/>
              </a:ext>
            </a:extLst>
          </p:cNvPr>
          <p:cNvSpPr txBox="1"/>
          <p:nvPr/>
        </p:nvSpPr>
        <p:spPr>
          <a:xfrm>
            <a:off x="7969813" y="2185640"/>
            <a:ext cx="14259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9900"/>
                </a:solidFill>
              </a:rPr>
              <a:t>AVG ITEM MARGIN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EE56728-0245-4087-B840-6DCF1BB76A97}"/>
              </a:ext>
            </a:extLst>
          </p:cNvPr>
          <p:cNvSpPr txBox="1"/>
          <p:nvPr/>
        </p:nvSpPr>
        <p:spPr>
          <a:xfrm>
            <a:off x="7989652" y="2370306"/>
            <a:ext cx="13552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$21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63172AB-3A91-427F-A901-28E017BE45A1}"/>
              </a:ext>
            </a:extLst>
          </p:cNvPr>
          <p:cNvSpPr/>
          <p:nvPr/>
        </p:nvSpPr>
        <p:spPr>
          <a:xfrm>
            <a:off x="8818854" y="2984391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7B26C87-E950-4BEF-9F77-18B544E12F90}"/>
              </a:ext>
            </a:extLst>
          </p:cNvPr>
          <p:cNvSpPr txBox="1"/>
          <p:nvPr/>
        </p:nvSpPr>
        <p:spPr>
          <a:xfrm>
            <a:off x="8799015" y="3007911"/>
            <a:ext cx="14259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9900"/>
                </a:solidFill>
              </a:rPr>
              <a:t>= GROSS PROFIT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3BF7114-CE04-4D44-9389-F44A07075A53}"/>
              </a:ext>
            </a:extLst>
          </p:cNvPr>
          <p:cNvSpPr txBox="1"/>
          <p:nvPr/>
        </p:nvSpPr>
        <p:spPr>
          <a:xfrm>
            <a:off x="8818854" y="3192577"/>
            <a:ext cx="13552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280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M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11FBD3D-7AA4-4112-9BCE-DB1AFCA6C042}"/>
              </a:ext>
            </a:extLst>
          </p:cNvPr>
          <p:cNvSpPr/>
          <p:nvPr/>
        </p:nvSpPr>
        <p:spPr>
          <a:xfrm>
            <a:off x="9613290" y="3828948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1689CAC-D8C1-48A6-9EED-BC2B84D2E5CB}"/>
              </a:ext>
            </a:extLst>
          </p:cNvPr>
          <p:cNvSpPr txBox="1"/>
          <p:nvPr/>
        </p:nvSpPr>
        <p:spPr>
          <a:xfrm>
            <a:off x="9593451" y="3852468"/>
            <a:ext cx="14259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9900"/>
                </a:solidFill>
              </a:rPr>
              <a:t>CARRYING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7AE58EE-16CB-44A5-91E8-DAFA088D48B6}"/>
              </a:ext>
            </a:extLst>
          </p:cNvPr>
          <p:cNvSpPr txBox="1"/>
          <p:nvPr/>
        </p:nvSpPr>
        <p:spPr>
          <a:xfrm>
            <a:off x="9613290" y="4037134"/>
            <a:ext cx="13552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10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M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65AF372-CE61-4C22-A00E-13ACEEE2A022}"/>
              </a:ext>
            </a:extLst>
          </p:cNvPr>
          <p:cNvSpPr/>
          <p:nvPr/>
        </p:nvSpPr>
        <p:spPr>
          <a:xfrm>
            <a:off x="8009491" y="3801531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5B5BA90-39EE-41F9-B64F-9E0190D261F6}"/>
              </a:ext>
            </a:extLst>
          </p:cNvPr>
          <p:cNvSpPr txBox="1"/>
          <p:nvPr/>
        </p:nvSpPr>
        <p:spPr>
          <a:xfrm>
            <a:off x="7989652" y="3825051"/>
            <a:ext cx="14259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9900"/>
                </a:solidFill>
              </a:rPr>
              <a:t>- INV OPER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6BBB22A-4DE9-47FF-9EBF-71825E5DFC12}"/>
              </a:ext>
            </a:extLst>
          </p:cNvPr>
          <p:cNvSpPr txBox="1"/>
          <p:nvPr/>
        </p:nvSpPr>
        <p:spPr>
          <a:xfrm>
            <a:off x="8009491" y="4009717"/>
            <a:ext cx="13552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15.0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M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90707AB-6B65-48EF-AF01-E0FDCEF0A55D}"/>
              </a:ext>
            </a:extLst>
          </p:cNvPr>
          <p:cNvSpPr/>
          <p:nvPr/>
        </p:nvSpPr>
        <p:spPr>
          <a:xfrm>
            <a:off x="9593451" y="4638339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641D2C7-B508-4153-891F-19E412E907AA}"/>
              </a:ext>
            </a:extLst>
          </p:cNvPr>
          <p:cNvSpPr txBox="1"/>
          <p:nvPr/>
        </p:nvSpPr>
        <p:spPr>
          <a:xfrm>
            <a:off x="9573612" y="4661859"/>
            <a:ext cx="14259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9900"/>
                </a:solidFill>
              </a:rPr>
              <a:t>ACQUISITION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03B7F79-65E6-48F3-B739-E0079FC719AD}"/>
              </a:ext>
            </a:extLst>
          </p:cNvPr>
          <p:cNvSpPr txBox="1"/>
          <p:nvPr/>
        </p:nvSpPr>
        <p:spPr>
          <a:xfrm>
            <a:off x="9593451" y="4846525"/>
            <a:ext cx="13552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5.0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M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7CA7D06-A9FA-43D6-8D52-251E9D510D2C}"/>
              </a:ext>
            </a:extLst>
          </p:cNvPr>
          <p:cNvSpPr/>
          <p:nvPr/>
        </p:nvSpPr>
        <p:spPr>
          <a:xfrm>
            <a:off x="7961455" y="4627626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9920D50-FCF6-4369-812E-54700C6BE61E}"/>
              </a:ext>
            </a:extLst>
          </p:cNvPr>
          <p:cNvSpPr txBox="1"/>
          <p:nvPr/>
        </p:nvSpPr>
        <p:spPr>
          <a:xfrm>
            <a:off x="7941616" y="4651146"/>
            <a:ext cx="14259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9900"/>
                </a:solidFill>
              </a:rPr>
              <a:t>- GEN OPER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44A2648-1D39-4AB2-83FF-94D662115317}"/>
              </a:ext>
            </a:extLst>
          </p:cNvPr>
          <p:cNvSpPr txBox="1"/>
          <p:nvPr/>
        </p:nvSpPr>
        <p:spPr>
          <a:xfrm>
            <a:off x="7961455" y="4835812"/>
            <a:ext cx="13552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230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M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8D10E4C-4267-458F-BD48-1C6A0BEF16E7}"/>
              </a:ext>
            </a:extLst>
          </p:cNvPr>
          <p:cNvSpPr/>
          <p:nvPr/>
        </p:nvSpPr>
        <p:spPr>
          <a:xfrm>
            <a:off x="8799015" y="5480513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F5047ED-9033-4407-A108-8AF19C498CBA}"/>
              </a:ext>
            </a:extLst>
          </p:cNvPr>
          <p:cNvSpPr txBox="1"/>
          <p:nvPr/>
        </p:nvSpPr>
        <p:spPr>
          <a:xfrm>
            <a:off x="8779176" y="5504033"/>
            <a:ext cx="14259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9900"/>
                </a:solidFill>
              </a:rPr>
              <a:t>= NET PROFIT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71DACD6-0C5A-48A0-BDEF-2B1989D3BC0A}"/>
              </a:ext>
            </a:extLst>
          </p:cNvPr>
          <p:cNvSpPr txBox="1"/>
          <p:nvPr/>
        </p:nvSpPr>
        <p:spPr>
          <a:xfrm>
            <a:off x="8799015" y="5688699"/>
            <a:ext cx="13552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35.0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M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1B0C0177-F85A-493E-B5A7-581A41A4F8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37" t="18064" r="87763" b="67579"/>
          <a:stretch/>
        </p:blipFill>
        <p:spPr>
          <a:xfrm>
            <a:off x="6401560" y="2162120"/>
            <a:ext cx="1355274" cy="59876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AFE08433-58D8-4539-BB29-28760AFBAE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37" t="18064" r="87763" b="67579"/>
          <a:stretch/>
        </p:blipFill>
        <p:spPr>
          <a:xfrm>
            <a:off x="6377395" y="1314696"/>
            <a:ext cx="1355274" cy="59876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55E6F295-4D75-4A5D-81A6-6A74C50235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37" t="18064" r="87763" b="67579"/>
          <a:stretch/>
        </p:blipFill>
        <p:spPr>
          <a:xfrm>
            <a:off x="6394674" y="2961174"/>
            <a:ext cx="1355274" cy="598762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ABA1701A-A669-4D71-B610-3F0F68EE2C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37" t="18064" r="87763" b="67579"/>
          <a:stretch/>
        </p:blipFill>
        <p:spPr>
          <a:xfrm>
            <a:off x="6348026" y="3808598"/>
            <a:ext cx="1355274" cy="598762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1FE4DC30-3097-49B4-8161-522F6DBC4E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37" t="18064" r="87763" b="67579"/>
          <a:stretch/>
        </p:blipFill>
        <p:spPr>
          <a:xfrm>
            <a:off x="6375894" y="4627626"/>
            <a:ext cx="1355274" cy="59876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BC5F5F22-DDC4-4E6C-82BF-10D653D693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37" t="18064" r="87763" b="67579"/>
          <a:stretch/>
        </p:blipFill>
        <p:spPr>
          <a:xfrm>
            <a:off x="6354996" y="5405228"/>
            <a:ext cx="1355274" cy="59876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0134BE6-B8AE-4F7B-BD47-4845BAA6129D}"/>
              </a:ext>
            </a:extLst>
          </p:cNvPr>
          <p:cNvSpPr txBox="1"/>
          <p:nvPr/>
        </p:nvSpPr>
        <p:spPr>
          <a:xfrm>
            <a:off x="5905211" y="5220562"/>
            <a:ext cx="1021590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5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3017C04E-871E-484E-A3E7-D3B1BB0B18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37" t="18064" r="87763" b="67579"/>
          <a:stretch/>
        </p:blipFill>
        <p:spPr>
          <a:xfrm>
            <a:off x="882514" y="4962250"/>
            <a:ext cx="759266" cy="335445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ED5E4FD6-4018-44BE-8FB8-41EB6BBE16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37" t="18064" r="87763" b="67579"/>
          <a:stretch/>
        </p:blipFill>
        <p:spPr>
          <a:xfrm>
            <a:off x="1941565" y="4977052"/>
            <a:ext cx="759266" cy="33544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9175DF12-7D72-4D97-905F-14C1F00209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37" t="18064" r="87763" b="67579"/>
          <a:stretch/>
        </p:blipFill>
        <p:spPr>
          <a:xfrm>
            <a:off x="2980561" y="4957590"/>
            <a:ext cx="759266" cy="33544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B0BF1DF1-AD73-48E1-B67C-D7D6BFECAA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37" t="18064" r="87763" b="67579"/>
          <a:stretch/>
        </p:blipFill>
        <p:spPr>
          <a:xfrm>
            <a:off x="4002673" y="4952594"/>
            <a:ext cx="759266" cy="335445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1A110AE5-EEA5-499B-90B1-DA3FD3B86E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37" t="18064" r="87763" b="67579"/>
          <a:stretch/>
        </p:blipFill>
        <p:spPr>
          <a:xfrm>
            <a:off x="5030802" y="4965368"/>
            <a:ext cx="759266" cy="33544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F60A4178-A77C-4414-8938-0EE9977EEF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37" t="18064" r="87763" b="67579"/>
          <a:stretch/>
        </p:blipFill>
        <p:spPr>
          <a:xfrm>
            <a:off x="879878" y="5599935"/>
            <a:ext cx="759266" cy="33544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54DC53B8-E4E6-4434-B8DA-83A50FE1C7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37" t="18064" r="87763" b="67579"/>
          <a:stretch/>
        </p:blipFill>
        <p:spPr>
          <a:xfrm>
            <a:off x="1938929" y="5599239"/>
            <a:ext cx="759266" cy="335445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4773E92C-ED9C-4FEB-8548-4015381C3D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37" t="18064" r="87763" b="67579"/>
          <a:stretch/>
        </p:blipFill>
        <p:spPr>
          <a:xfrm>
            <a:off x="2977925" y="5595275"/>
            <a:ext cx="759266" cy="33544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B6FCA24F-2C27-4BFD-8920-00CAD97A1B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37" t="18064" r="87763" b="67579"/>
          <a:stretch/>
        </p:blipFill>
        <p:spPr>
          <a:xfrm>
            <a:off x="4000037" y="5590279"/>
            <a:ext cx="759266" cy="335445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550E521F-938B-429D-8E00-24886DC4C2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37" t="18064" r="87763" b="67579"/>
          <a:stretch/>
        </p:blipFill>
        <p:spPr>
          <a:xfrm>
            <a:off x="5028166" y="5603053"/>
            <a:ext cx="759266" cy="335445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D44E2F97-033F-4C6B-883F-708049698D2C}"/>
              </a:ext>
            </a:extLst>
          </p:cNvPr>
          <p:cNvSpPr txBox="1"/>
          <p:nvPr/>
        </p:nvSpPr>
        <p:spPr>
          <a:xfrm>
            <a:off x="6316529" y="1345928"/>
            <a:ext cx="14259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9900"/>
                </a:solidFill>
              </a:rPr>
              <a:t>ANNL REVENUE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CE90840-B5F3-4EF7-A037-3E575E0069E1}"/>
              </a:ext>
            </a:extLst>
          </p:cNvPr>
          <p:cNvSpPr txBox="1"/>
          <p:nvPr/>
        </p:nvSpPr>
        <p:spPr>
          <a:xfrm>
            <a:off x="6336368" y="1530594"/>
            <a:ext cx="13552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1,000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M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364E10E-A852-465A-9D79-4BFA26126752}"/>
              </a:ext>
            </a:extLst>
          </p:cNvPr>
          <p:cNvSpPr txBox="1"/>
          <p:nvPr/>
        </p:nvSpPr>
        <p:spPr>
          <a:xfrm>
            <a:off x="6318776" y="2157773"/>
            <a:ext cx="14259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9900"/>
                </a:solidFill>
              </a:rPr>
              <a:t>- COGS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53768F4-FA26-4DE9-BFB8-E7D98C5B8FA8}"/>
              </a:ext>
            </a:extLst>
          </p:cNvPr>
          <p:cNvSpPr txBox="1"/>
          <p:nvPr/>
        </p:nvSpPr>
        <p:spPr>
          <a:xfrm>
            <a:off x="6338615" y="2342439"/>
            <a:ext cx="13552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72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9CD5A50-7CB6-4C33-BFA5-889A635B9A31}"/>
              </a:ext>
            </a:extLst>
          </p:cNvPr>
          <p:cNvSpPr txBox="1"/>
          <p:nvPr/>
        </p:nvSpPr>
        <p:spPr>
          <a:xfrm>
            <a:off x="6338615" y="3007911"/>
            <a:ext cx="14259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9900"/>
                </a:solidFill>
              </a:rPr>
              <a:t>= GROSS PROFIT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4A15593-3324-4CF1-B836-E2AF0B6951BC}"/>
              </a:ext>
            </a:extLst>
          </p:cNvPr>
          <p:cNvSpPr txBox="1"/>
          <p:nvPr/>
        </p:nvSpPr>
        <p:spPr>
          <a:xfrm>
            <a:off x="6358454" y="3192577"/>
            <a:ext cx="13552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28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9B0A09C-ECB6-48A5-8139-FDDC3092CB8B}"/>
              </a:ext>
            </a:extLst>
          </p:cNvPr>
          <p:cNvSpPr txBox="1"/>
          <p:nvPr/>
        </p:nvSpPr>
        <p:spPr>
          <a:xfrm>
            <a:off x="6310875" y="3788931"/>
            <a:ext cx="14259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9900"/>
                </a:solidFill>
              </a:rPr>
              <a:t>- INV OPER %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F13D64F-0264-4106-9B9E-53D79ADCAA29}"/>
              </a:ext>
            </a:extLst>
          </p:cNvPr>
          <p:cNvSpPr txBox="1"/>
          <p:nvPr/>
        </p:nvSpPr>
        <p:spPr>
          <a:xfrm>
            <a:off x="6330714" y="3973597"/>
            <a:ext cx="13552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1.5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585ADBF-0DD5-46AB-8D3A-3E0A03033A7E}"/>
              </a:ext>
            </a:extLst>
          </p:cNvPr>
          <p:cNvSpPr txBox="1"/>
          <p:nvPr/>
        </p:nvSpPr>
        <p:spPr>
          <a:xfrm>
            <a:off x="6323896" y="4658403"/>
            <a:ext cx="14259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9900"/>
                </a:solidFill>
              </a:rPr>
              <a:t>- GEN OPER %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D1D023F-A731-4E5D-BD58-A7FC8BF4E341}"/>
              </a:ext>
            </a:extLst>
          </p:cNvPr>
          <p:cNvSpPr txBox="1"/>
          <p:nvPr/>
        </p:nvSpPr>
        <p:spPr>
          <a:xfrm>
            <a:off x="6343735" y="4843069"/>
            <a:ext cx="13552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23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877B482-6778-4F61-8FBC-D9FEFBF1C440}"/>
              </a:ext>
            </a:extLst>
          </p:cNvPr>
          <p:cNvSpPr txBox="1"/>
          <p:nvPr/>
        </p:nvSpPr>
        <p:spPr>
          <a:xfrm>
            <a:off x="6326480" y="5457765"/>
            <a:ext cx="14259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9900"/>
                </a:solidFill>
              </a:rPr>
              <a:t>= NET PROFIT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BF9DC37-CBA3-4391-BA48-9810DF6505C2}"/>
              </a:ext>
            </a:extLst>
          </p:cNvPr>
          <p:cNvSpPr txBox="1"/>
          <p:nvPr/>
        </p:nvSpPr>
        <p:spPr>
          <a:xfrm>
            <a:off x="6346319" y="5642431"/>
            <a:ext cx="13552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3.5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2EEA2B33-BA46-48CD-BFEB-958F4E7F05B3}"/>
              </a:ext>
            </a:extLst>
          </p:cNvPr>
          <p:cNvSpPr txBox="1"/>
          <p:nvPr/>
        </p:nvSpPr>
        <p:spPr>
          <a:xfrm>
            <a:off x="820459" y="4919709"/>
            <a:ext cx="95241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9900"/>
                </a:solidFill>
              </a:rPr>
              <a:t>NET INCOME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6952294-A4C9-47F2-BFC1-4D6BE226916A}"/>
              </a:ext>
            </a:extLst>
          </p:cNvPr>
          <p:cNvSpPr txBox="1"/>
          <p:nvPr/>
        </p:nvSpPr>
        <p:spPr>
          <a:xfrm>
            <a:off x="831026" y="5057388"/>
            <a:ext cx="9326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5.3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33B0651-105E-4835-8AE9-EE12A3EF7714}"/>
              </a:ext>
            </a:extLst>
          </p:cNvPr>
          <p:cNvSpPr txBox="1"/>
          <p:nvPr/>
        </p:nvSpPr>
        <p:spPr>
          <a:xfrm>
            <a:off x="1855938" y="4917075"/>
            <a:ext cx="95241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9900"/>
                </a:solidFill>
              </a:rPr>
              <a:t>NET INCOME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9978B99-2AB8-40CE-BA77-FF36461BA13A}"/>
              </a:ext>
            </a:extLst>
          </p:cNvPr>
          <p:cNvSpPr txBox="1"/>
          <p:nvPr/>
        </p:nvSpPr>
        <p:spPr>
          <a:xfrm>
            <a:off x="1866505" y="5054754"/>
            <a:ext cx="9326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-1.5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4289746-A1A2-4E59-BBF7-468E62C43862}"/>
              </a:ext>
            </a:extLst>
          </p:cNvPr>
          <p:cNvSpPr txBox="1"/>
          <p:nvPr/>
        </p:nvSpPr>
        <p:spPr>
          <a:xfrm>
            <a:off x="2863969" y="4922435"/>
            <a:ext cx="95241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9900"/>
                </a:solidFill>
              </a:rPr>
              <a:t>NET INCOME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1E886BBA-4F66-483C-AF36-D6C59D440360}"/>
              </a:ext>
            </a:extLst>
          </p:cNvPr>
          <p:cNvSpPr txBox="1"/>
          <p:nvPr/>
        </p:nvSpPr>
        <p:spPr>
          <a:xfrm>
            <a:off x="2874536" y="5060114"/>
            <a:ext cx="9326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2.2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C53F43C2-C380-446B-BDCD-D704E65AE5E3}"/>
              </a:ext>
            </a:extLst>
          </p:cNvPr>
          <p:cNvSpPr txBox="1"/>
          <p:nvPr/>
        </p:nvSpPr>
        <p:spPr>
          <a:xfrm>
            <a:off x="3916281" y="4917075"/>
            <a:ext cx="95241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9900"/>
                </a:solidFill>
              </a:rPr>
              <a:t>NET INCOME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EF98EE8B-99E2-484E-B3B9-C91C8E408EA4}"/>
              </a:ext>
            </a:extLst>
          </p:cNvPr>
          <p:cNvSpPr txBox="1"/>
          <p:nvPr/>
        </p:nvSpPr>
        <p:spPr>
          <a:xfrm>
            <a:off x="3926848" y="5054754"/>
            <a:ext cx="9326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4.7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C37BF7AE-5AEF-439A-B2E7-92EAC5018E64}"/>
              </a:ext>
            </a:extLst>
          </p:cNvPr>
          <p:cNvSpPr txBox="1"/>
          <p:nvPr/>
        </p:nvSpPr>
        <p:spPr>
          <a:xfrm>
            <a:off x="4956053" y="4908950"/>
            <a:ext cx="95241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9900"/>
                </a:solidFill>
              </a:rPr>
              <a:t>NET INCOME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BB596D3-284A-4903-B3E6-ACB59B4A1987}"/>
              </a:ext>
            </a:extLst>
          </p:cNvPr>
          <p:cNvSpPr txBox="1"/>
          <p:nvPr/>
        </p:nvSpPr>
        <p:spPr>
          <a:xfrm>
            <a:off x="4966620" y="5046629"/>
            <a:ext cx="9326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5.8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07EC2EE8-4C72-43AB-BDE6-C53E2C0AE5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37" t="18064" r="87763" b="67579"/>
          <a:stretch/>
        </p:blipFill>
        <p:spPr>
          <a:xfrm>
            <a:off x="900353" y="5595246"/>
            <a:ext cx="759266" cy="335445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AB0453DB-9328-4C01-9127-62E86C068B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37" t="18064" r="87763" b="67579"/>
          <a:stretch/>
        </p:blipFill>
        <p:spPr>
          <a:xfrm>
            <a:off x="1959404" y="5610048"/>
            <a:ext cx="759266" cy="335445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719CC262-2EFC-49B5-9396-EAB75ADD5A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37" t="18064" r="87763" b="67579"/>
          <a:stretch/>
        </p:blipFill>
        <p:spPr>
          <a:xfrm>
            <a:off x="2998400" y="5590586"/>
            <a:ext cx="759266" cy="335445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F135989E-95F5-4C38-BE76-69324FB9FA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37" t="18064" r="87763" b="67579"/>
          <a:stretch/>
        </p:blipFill>
        <p:spPr>
          <a:xfrm>
            <a:off x="4020512" y="5585590"/>
            <a:ext cx="759266" cy="335445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B26969AC-7115-4D2E-8162-0E26FC8D73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37" t="18064" r="87763" b="67579"/>
          <a:stretch/>
        </p:blipFill>
        <p:spPr>
          <a:xfrm>
            <a:off x="5048641" y="5598364"/>
            <a:ext cx="759266" cy="335445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509A9262-DA74-4738-8258-15A2F85FD6AC}"/>
              </a:ext>
            </a:extLst>
          </p:cNvPr>
          <p:cNvSpPr txBox="1"/>
          <p:nvPr/>
        </p:nvSpPr>
        <p:spPr>
          <a:xfrm>
            <a:off x="838298" y="5552705"/>
            <a:ext cx="95241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9900"/>
                </a:solidFill>
              </a:rPr>
              <a:t>NET INCOME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AFC5A040-8415-44F3-8EAB-2DF91BDAF7D4}"/>
              </a:ext>
            </a:extLst>
          </p:cNvPr>
          <p:cNvSpPr txBox="1"/>
          <p:nvPr/>
        </p:nvSpPr>
        <p:spPr>
          <a:xfrm>
            <a:off x="848865" y="5690384"/>
            <a:ext cx="9326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3.8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3D8C7178-B1A9-4F58-921E-4CCD3BCE0B61}"/>
              </a:ext>
            </a:extLst>
          </p:cNvPr>
          <p:cNvSpPr txBox="1"/>
          <p:nvPr/>
        </p:nvSpPr>
        <p:spPr>
          <a:xfrm>
            <a:off x="1873777" y="5550071"/>
            <a:ext cx="95241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9900"/>
                </a:solidFill>
              </a:rPr>
              <a:t>NET INCOME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AB11C93-E5D3-4FA4-9A4D-FAAEB193394E}"/>
              </a:ext>
            </a:extLst>
          </p:cNvPr>
          <p:cNvSpPr txBox="1"/>
          <p:nvPr/>
        </p:nvSpPr>
        <p:spPr>
          <a:xfrm>
            <a:off x="1884344" y="5687750"/>
            <a:ext cx="9326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2.2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F6433EC4-20C4-49F9-8D9E-4983EB49F765}"/>
              </a:ext>
            </a:extLst>
          </p:cNvPr>
          <p:cNvSpPr txBox="1"/>
          <p:nvPr/>
        </p:nvSpPr>
        <p:spPr>
          <a:xfrm>
            <a:off x="2881808" y="5555431"/>
            <a:ext cx="95241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9900"/>
                </a:solidFill>
              </a:rPr>
              <a:t>NET INCOME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ECCA015B-35FD-4064-8F5F-76B7C9D6E466}"/>
              </a:ext>
            </a:extLst>
          </p:cNvPr>
          <p:cNvSpPr txBox="1"/>
          <p:nvPr/>
        </p:nvSpPr>
        <p:spPr>
          <a:xfrm>
            <a:off x="2892375" y="5693110"/>
            <a:ext cx="9326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1.1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9066A059-281C-4B60-9315-8DEBC88B8334}"/>
              </a:ext>
            </a:extLst>
          </p:cNvPr>
          <p:cNvSpPr txBox="1"/>
          <p:nvPr/>
        </p:nvSpPr>
        <p:spPr>
          <a:xfrm>
            <a:off x="3934120" y="5550071"/>
            <a:ext cx="95241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9900"/>
                </a:solidFill>
              </a:rPr>
              <a:t>NET INCOME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76240BC2-B35C-4629-B782-A7D6CE118671}"/>
              </a:ext>
            </a:extLst>
          </p:cNvPr>
          <p:cNvSpPr txBox="1"/>
          <p:nvPr/>
        </p:nvSpPr>
        <p:spPr>
          <a:xfrm>
            <a:off x="3944687" y="5687750"/>
            <a:ext cx="9326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2.3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26D435E-056B-4DF0-9A41-6EADFDF48239}"/>
              </a:ext>
            </a:extLst>
          </p:cNvPr>
          <p:cNvSpPr txBox="1"/>
          <p:nvPr/>
        </p:nvSpPr>
        <p:spPr>
          <a:xfrm>
            <a:off x="4973892" y="5541946"/>
            <a:ext cx="95241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9900"/>
                </a:solidFill>
              </a:rPr>
              <a:t>NET INCOME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508F70AD-D3C9-4996-8292-CE635DDB8BCA}"/>
              </a:ext>
            </a:extLst>
          </p:cNvPr>
          <p:cNvSpPr txBox="1"/>
          <p:nvPr/>
        </p:nvSpPr>
        <p:spPr>
          <a:xfrm>
            <a:off x="4984459" y="5679625"/>
            <a:ext cx="9326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2.5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CDE7C4C6-A727-4348-ABCB-FBB7D264311C}"/>
              </a:ext>
            </a:extLst>
          </p:cNvPr>
          <p:cNvSpPr txBox="1"/>
          <p:nvPr/>
        </p:nvSpPr>
        <p:spPr>
          <a:xfrm>
            <a:off x="839598" y="4738414"/>
            <a:ext cx="95241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>
                    <a:lumMod val="95000"/>
                  </a:schemeClr>
                </a:solidFill>
              </a:rPr>
              <a:t>TOP 200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8308CF0-BDEB-4EA2-8368-69F9EE63B95F}"/>
              </a:ext>
            </a:extLst>
          </p:cNvPr>
          <p:cNvSpPr txBox="1"/>
          <p:nvPr/>
        </p:nvSpPr>
        <p:spPr>
          <a:xfrm>
            <a:off x="1856910" y="4735069"/>
            <a:ext cx="95241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>
                    <a:lumMod val="95000"/>
                  </a:schemeClr>
                </a:solidFill>
              </a:rPr>
              <a:t>SLOW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8AFA718F-60F3-40CA-8AC5-F8D9F69618C3}"/>
              </a:ext>
            </a:extLst>
          </p:cNvPr>
          <p:cNvSpPr txBox="1"/>
          <p:nvPr/>
        </p:nvSpPr>
        <p:spPr>
          <a:xfrm>
            <a:off x="2881263" y="4735714"/>
            <a:ext cx="95241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>
                    <a:lumMod val="95000"/>
                  </a:schemeClr>
                </a:solidFill>
              </a:rPr>
              <a:t>NEW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7879C43C-4528-4CBC-A490-AA3690B26966}"/>
              </a:ext>
            </a:extLst>
          </p:cNvPr>
          <p:cNvSpPr txBox="1"/>
          <p:nvPr/>
        </p:nvSpPr>
        <p:spPr>
          <a:xfrm>
            <a:off x="3898575" y="4732369"/>
            <a:ext cx="95241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>
                    <a:lumMod val="95000"/>
                  </a:schemeClr>
                </a:solidFill>
              </a:rPr>
              <a:t>IMPORT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CEF407F4-7EC8-48BE-823F-7F93470CEF38}"/>
              </a:ext>
            </a:extLst>
          </p:cNvPr>
          <p:cNvSpPr txBox="1"/>
          <p:nvPr/>
        </p:nvSpPr>
        <p:spPr>
          <a:xfrm>
            <a:off x="830963" y="5387451"/>
            <a:ext cx="95241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>
                    <a:lumMod val="95000"/>
                  </a:schemeClr>
                </a:solidFill>
              </a:rPr>
              <a:t>SEASONAL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ED846B2F-F107-4792-A499-DA97A6D3D956}"/>
              </a:ext>
            </a:extLst>
          </p:cNvPr>
          <p:cNvSpPr txBox="1"/>
          <p:nvPr/>
        </p:nvSpPr>
        <p:spPr>
          <a:xfrm>
            <a:off x="1848275" y="5384106"/>
            <a:ext cx="95241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>
                    <a:lumMod val="95000"/>
                  </a:schemeClr>
                </a:solidFill>
              </a:rPr>
              <a:t>NON-SEASONAL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4E5942EF-0D20-4806-B4DF-4EDE10BC1239}"/>
              </a:ext>
            </a:extLst>
          </p:cNvPr>
          <p:cNvSpPr txBox="1"/>
          <p:nvPr/>
        </p:nvSpPr>
        <p:spPr>
          <a:xfrm>
            <a:off x="2872628" y="5384751"/>
            <a:ext cx="95241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>
                    <a:lumMod val="95000"/>
                  </a:schemeClr>
                </a:solidFill>
              </a:rPr>
              <a:t>HIGH BM DAYS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2A8BECF4-8AA1-45B5-97BE-57F1B7A7C1AC}"/>
              </a:ext>
            </a:extLst>
          </p:cNvPr>
          <p:cNvSpPr txBox="1"/>
          <p:nvPr/>
        </p:nvSpPr>
        <p:spPr>
          <a:xfrm>
            <a:off x="3889940" y="5381406"/>
            <a:ext cx="95241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>
                    <a:lumMod val="95000"/>
                  </a:schemeClr>
                </a:solidFill>
              </a:rPr>
              <a:t>HIGH DEM DEV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57E86113-AD15-4CC0-AA81-66CBC2EF057E}"/>
              </a:ext>
            </a:extLst>
          </p:cNvPr>
          <p:cNvSpPr txBox="1"/>
          <p:nvPr/>
        </p:nvSpPr>
        <p:spPr>
          <a:xfrm>
            <a:off x="4918599" y="4738188"/>
            <a:ext cx="95241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>
                    <a:lumMod val="95000"/>
                  </a:schemeClr>
                </a:solidFill>
              </a:rPr>
              <a:t>PRIVATE LABEL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82BD5276-0BFF-4844-89C2-B1FC85D580B4}"/>
              </a:ext>
            </a:extLst>
          </p:cNvPr>
          <p:cNvSpPr txBox="1"/>
          <p:nvPr/>
        </p:nvSpPr>
        <p:spPr>
          <a:xfrm>
            <a:off x="4909964" y="5387225"/>
            <a:ext cx="95241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>
                    <a:lumMod val="95000"/>
                  </a:schemeClr>
                </a:solidFill>
              </a:rPr>
              <a:t>PROMO</a:t>
            </a:r>
          </a:p>
        </p:txBody>
      </p:sp>
      <p:pic>
        <p:nvPicPr>
          <p:cNvPr id="128" name="Picture 2" descr="The Underestimated Power Of Color In Mobile App Design — Smashing ...">
            <a:extLst>
              <a:ext uri="{FF2B5EF4-FFF2-40B4-BE49-F238E27FC236}">
                <a16:creationId xmlns:a16="http://schemas.microsoft.com/office/drawing/2014/main" id="{E8699CB0-E0C7-4C20-A779-575A75E99C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61"/>
          <a:stretch/>
        </p:blipFill>
        <p:spPr bwMode="auto">
          <a:xfrm>
            <a:off x="6066500" y="5073587"/>
            <a:ext cx="694596" cy="66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2" descr="The Underestimated Power Of Color In Mobile App Design — Smashing ...">
            <a:extLst>
              <a:ext uri="{FF2B5EF4-FFF2-40B4-BE49-F238E27FC236}">
                <a16:creationId xmlns:a16="http://schemas.microsoft.com/office/drawing/2014/main" id="{CE2D6801-5721-4CE6-B035-3122C0C1B4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61"/>
          <a:stretch/>
        </p:blipFill>
        <p:spPr bwMode="auto">
          <a:xfrm>
            <a:off x="3294134" y="4249856"/>
            <a:ext cx="694596" cy="66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755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D9EF057-BF4B-4579-8EC4-4015C5D5A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" y="1234440"/>
            <a:ext cx="11411712" cy="50932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E995B7-DF00-49DF-855F-833432C09180}"/>
              </a:ext>
            </a:extLst>
          </p:cNvPr>
          <p:cNvSpPr/>
          <p:nvPr/>
        </p:nvSpPr>
        <p:spPr>
          <a:xfrm>
            <a:off x="466344" y="1234440"/>
            <a:ext cx="11411712" cy="5093208"/>
          </a:xfrm>
          <a:prstGeom prst="rect">
            <a:avLst/>
          </a:prstGeom>
          <a:solidFill>
            <a:srgbClr val="FF0000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80BC0C8-3C63-48D4-87CE-FEE4FF1C90DF}"/>
              </a:ext>
            </a:extLst>
          </p:cNvPr>
          <p:cNvGrpSpPr/>
          <p:nvPr/>
        </p:nvGrpSpPr>
        <p:grpSpPr>
          <a:xfrm>
            <a:off x="92580" y="0"/>
            <a:ext cx="12006841" cy="119641"/>
            <a:chOff x="92580" y="0"/>
            <a:chExt cx="12006841" cy="11964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F82CD18-0A0C-428E-A1A5-340CBE98F797}"/>
                </a:ext>
              </a:extLst>
            </p:cNvPr>
            <p:cNvSpPr/>
            <p:nvPr/>
          </p:nvSpPr>
          <p:spPr>
            <a:xfrm>
              <a:off x="92580" y="0"/>
              <a:ext cx="5910841" cy="11964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72D422D-1FE7-420A-953B-FAC706F9658E}"/>
                </a:ext>
              </a:extLst>
            </p:cNvPr>
            <p:cNvSpPr/>
            <p:nvPr/>
          </p:nvSpPr>
          <p:spPr>
            <a:xfrm>
              <a:off x="6188580" y="0"/>
              <a:ext cx="5910841" cy="11964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93C11EE-C764-4E69-92A0-6097DB532056}"/>
              </a:ext>
            </a:extLst>
          </p:cNvPr>
          <p:cNvSpPr txBox="1"/>
          <p:nvPr/>
        </p:nvSpPr>
        <p:spPr>
          <a:xfrm>
            <a:off x="1905002" y="263525"/>
            <a:ext cx="8381996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4400" b="1" dirty="0">
                <a:latin typeface="+mj-lt"/>
                <a:cs typeface="Segoe UI Semibold" panose="020B0702040204020203" pitchFamily="34" charset="0"/>
              </a:rPr>
              <a:t>DEMAND OVERVIEW</a:t>
            </a:r>
            <a:endParaRPr lang="en-US" sz="4400" dirty="0">
              <a:latin typeface="+mj-lt"/>
              <a:cs typeface="Segoe UI Semibold" panose="020B0702040204020203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9D6FD2A-E747-4A20-9BA6-AB9445935435}"/>
              </a:ext>
            </a:extLst>
          </p:cNvPr>
          <p:cNvGrpSpPr/>
          <p:nvPr/>
        </p:nvGrpSpPr>
        <p:grpSpPr>
          <a:xfrm>
            <a:off x="5191672" y="6667243"/>
            <a:ext cx="1808658" cy="190757"/>
            <a:chOff x="5191672" y="6667243"/>
            <a:chExt cx="1808658" cy="190757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980CB43-E9C1-4221-B7A2-9231553672B8}"/>
                </a:ext>
              </a:extLst>
            </p:cNvPr>
            <p:cNvSpPr/>
            <p:nvPr/>
          </p:nvSpPr>
          <p:spPr>
            <a:xfrm>
              <a:off x="6096000" y="6667243"/>
              <a:ext cx="904330" cy="190757"/>
            </a:xfrm>
            <a:custGeom>
              <a:avLst/>
              <a:gdLst>
                <a:gd name="connsiteX0" fmla="*/ 0 w 904330"/>
                <a:gd name="connsiteY0" fmla="*/ 0 h 190757"/>
                <a:gd name="connsiteX1" fmla="*/ 904330 w 904330"/>
                <a:gd name="connsiteY1" fmla="*/ 190757 h 190757"/>
                <a:gd name="connsiteX2" fmla="*/ 0 w 904330"/>
                <a:gd name="connsiteY2" fmla="*/ 190757 h 190757"/>
                <a:gd name="connsiteX3" fmla="*/ 0 w 904330"/>
                <a:gd name="connsiteY3" fmla="*/ 0 h 19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330" h="190757">
                  <a:moveTo>
                    <a:pt x="0" y="0"/>
                  </a:moveTo>
                  <a:lnTo>
                    <a:pt x="904330" y="190757"/>
                  </a:lnTo>
                  <a:lnTo>
                    <a:pt x="0" y="1907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0E9880D-192C-4746-A9E8-F2BFD76B2409}"/>
                </a:ext>
              </a:extLst>
            </p:cNvPr>
            <p:cNvSpPr/>
            <p:nvPr/>
          </p:nvSpPr>
          <p:spPr>
            <a:xfrm>
              <a:off x="5191672" y="6667243"/>
              <a:ext cx="904329" cy="190757"/>
            </a:xfrm>
            <a:custGeom>
              <a:avLst/>
              <a:gdLst>
                <a:gd name="connsiteX0" fmla="*/ 904329 w 904329"/>
                <a:gd name="connsiteY0" fmla="*/ 0 h 190757"/>
                <a:gd name="connsiteX1" fmla="*/ 904329 w 904329"/>
                <a:gd name="connsiteY1" fmla="*/ 190757 h 190757"/>
                <a:gd name="connsiteX2" fmla="*/ 0 w 904329"/>
                <a:gd name="connsiteY2" fmla="*/ 190757 h 190757"/>
                <a:gd name="connsiteX3" fmla="*/ 904329 w 904329"/>
                <a:gd name="connsiteY3" fmla="*/ 0 h 19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329" h="190757">
                  <a:moveTo>
                    <a:pt x="904329" y="0"/>
                  </a:moveTo>
                  <a:lnTo>
                    <a:pt x="904329" y="190757"/>
                  </a:lnTo>
                  <a:lnTo>
                    <a:pt x="0" y="190757"/>
                  </a:lnTo>
                  <a:lnTo>
                    <a:pt x="9043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FCD9612F-DB75-4FBB-B8F9-1D60E68E7A3A}"/>
              </a:ext>
            </a:extLst>
          </p:cNvPr>
          <p:cNvSpPr txBox="1"/>
          <p:nvPr/>
        </p:nvSpPr>
        <p:spPr>
          <a:xfrm>
            <a:off x="903737" y="1493918"/>
            <a:ext cx="269070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YOUR DEMAND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07EF35-877B-466A-8E1D-33FDA3F493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65834"/>
          <a:stretch/>
        </p:blipFill>
        <p:spPr>
          <a:xfrm>
            <a:off x="3565814" y="1507877"/>
            <a:ext cx="7986452" cy="9503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454068D-1C65-43CE-BD43-1F3ECBF5447B}"/>
              </a:ext>
            </a:extLst>
          </p:cNvPr>
          <p:cNvSpPr txBox="1"/>
          <p:nvPr/>
        </p:nvSpPr>
        <p:spPr>
          <a:xfrm>
            <a:off x="5624913" y="1436916"/>
            <a:ext cx="1021590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4621A0-9494-466F-8481-2D91BADB144D}"/>
              </a:ext>
            </a:extLst>
          </p:cNvPr>
          <p:cNvSpPr/>
          <p:nvPr/>
        </p:nvSpPr>
        <p:spPr>
          <a:xfrm>
            <a:off x="4154332" y="1666989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8DA9CC-F70A-4F9E-B7E9-2D5EAA8E6124}"/>
              </a:ext>
            </a:extLst>
          </p:cNvPr>
          <p:cNvSpPr txBox="1"/>
          <p:nvPr/>
        </p:nvSpPr>
        <p:spPr>
          <a:xfrm>
            <a:off x="4134493" y="1690509"/>
            <a:ext cx="14259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AVG DEM FORECAST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539B68-B4F6-49BD-BC1A-AEC008794365}"/>
              </a:ext>
            </a:extLst>
          </p:cNvPr>
          <p:cNvSpPr txBox="1"/>
          <p:nvPr/>
        </p:nvSpPr>
        <p:spPr>
          <a:xfrm>
            <a:off x="4154332" y="1875175"/>
            <a:ext cx="13552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75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6D0F37-FFFF-4533-8355-393844D63686}"/>
              </a:ext>
            </a:extLst>
          </p:cNvPr>
          <p:cNvSpPr/>
          <p:nvPr/>
        </p:nvSpPr>
        <p:spPr>
          <a:xfrm>
            <a:off x="6322693" y="1671271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A4684D-943D-43B8-A2A3-933865CA1FB5}"/>
              </a:ext>
            </a:extLst>
          </p:cNvPr>
          <p:cNvSpPr txBox="1"/>
          <p:nvPr/>
        </p:nvSpPr>
        <p:spPr>
          <a:xfrm>
            <a:off x="6302854" y="1694791"/>
            <a:ext cx="14259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AVG DEM DEVIATION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A0CCE8-13C3-4410-845A-79F4C993072C}"/>
              </a:ext>
            </a:extLst>
          </p:cNvPr>
          <p:cNvSpPr txBox="1"/>
          <p:nvPr/>
        </p:nvSpPr>
        <p:spPr>
          <a:xfrm>
            <a:off x="6322693" y="1879457"/>
            <a:ext cx="13552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32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CEF34CC-BEE1-4461-9E51-A4FE0D85DB03}"/>
              </a:ext>
            </a:extLst>
          </p:cNvPr>
          <p:cNvSpPr/>
          <p:nvPr/>
        </p:nvSpPr>
        <p:spPr>
          <a:xfrm>
            <a:off x="8135302" y="1675045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EE2DBD6-23A6-44F5-860C-9F02EF4C121F}"/>
              </a:ext>
            </a:extLst>
          </p:cNvPr>
          <p:cNvSpPr txBox="1"/>
          <p:nvPr/>
        </p:nvSpPr>
        <p:spPr>
          <a:xfrm>
            <a:off x="8115463" y="1698565"/>
            <a:ext cx="14259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AVG TRENDING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ABC398-0BAA-40C6-A30A-9C965E036A1D}"/>
              </a:ext>
            </a:extLst>
          </p:cNvPr>
          <p:cNvSpPr txBox="1"/>
          <p:nvPr/>
        </p:nvSpPr>
        <p:spPr>
          <a:xfrm>
            <a:off x="8135302" y="1883231"/>
            <a:ext cx="13552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+8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0BAC41F-B996-4771-A4A3-69097457C2A5}"/>
              </a:ext>
            </a:extLst>
          </p:cNvPr>
          <p:cNvSpPr/>
          <p:nvPr/>
        </p:nvSpPr>
        <p:spPr>
          <a:xfrm>
            <a:off x="9948816" y="1666989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E340A68-3A00-4B50-A183-B2163D0A1CE1}"/>
              </a:ext>
            </a:extLst>
          </p:cNvPr>
          <p:cNvSpPr txBox="1"/>
          <p:nvPr/>
        </p:nvSpPr>
        <p:spPr>
          <a:xfrm>
            <a:off x="9928977" y="1690509"/>
            <a:ext cx="14259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EXCEPTIONS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4BD9B9-12D5-4698-A920-0660802FF00E}"/>
              </a:ext>
            </a:extLst>
          </p:cNvPr>
          <p:cNvSpPr txBox="1"/>
          <p:nvPr/>
        </p:nvSpPr>
        <p:spPr>
          <a:xfrm>
            <a:off x="9948816" y="1875175"/>
            <a:ext cx="13552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9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6F5C209-8CC2-424A-8191-EBF15E6E1BEA}"/>
              </a:ext>
            </a:extLst>
          </p:cNvPr>
          <p:cNvSpPr txBox="1"/>
          <p:nvPr/>
        </p:nvSpPr>
        <p:spPr>
          <a:xfrm>
            <a:off x="908431" y="5457765"/>
            <a:ext cx="654744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6Are your your demand values rising or falling?</a:t>
            </a:r>
          </a:p>
        </p:txBody>
      </p:sp>
      <p:pic>
        <p:nvPicPr>
          <p:cNvPr id="34" name="Picture 2" descr="The Underestimated Power Of Color In Mobile App Design — Smashing ...">
            <a:extLst>
              <a:ext uri="{FF2B5EF4-FFF2-40B4-BE49-F238E27FC236}">
                <a16:creationId xmlns:a16="http://schemas.microsoft.com/office/drawing/2014/main" id="{E7777C7A-E596-4501-B6F3-82B90802F3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61"/>
          <a:stretch/>
        </p:blipFill>
        <p:spPr bwMode="auto">
          <a:xfrm>
            <a:off x="5814854" y="1299990"/>
            <a:ext cx="694596" cy="66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546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>
            <a:extLst>
              <a:ext uri="{FF2B5EF4-FFF2-40B4-BE49-F238E27FC236}">
                <a16:creationId xmlns:a16="http://schemas.microsoft.com/office/drawing/2014/main" id="{C9A0E236-4E8D-4C90-949B-44FD175EA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" y="1234440"/>
            <a:ext cx="11411712" cy="5093208"/>
          </a:xfrm>
          <a:prstGeom prst="rect">
            <a:avLst/>
          </a:prstGeom>
        </p:spPr>
      </p:pic>
      <p:sp>
        <p:nvSpPr>
          <p:cNvPr id="99" name="Rectangle 98">
            <a:extLst>
              <a:ext uri="{FF2B5EF4-FFF2-40B4-BE49-F238E27FC236}">
                <a16:creationId xmlns:a16="http://schemas.microsoft.com/office/drawing/2014/main" id="{F4261C30-1F58-41B3-BDFA-4977AFCADA31}"/>
              </a:ext>
            </a:extLst>
          </p:cNvPr>
          <p:cNvSpPr/>
          <p:nvPr/>
        </p:nvSpPr>
        <p:spPr>
          <a:xfrm>
            <a:off x="466344" y="1234440"/>
            <a:ext cx="11411712" cy="5093208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80BC0C8-3C63-48D4-87CE-FEE4FF1C90DF}"/>
              </a:ext>
            </a:extLst>
          </p:cNvPr>
          <p:cNvGrpSpPr/>
          <p:nvPr/>
        </p:nvGrpSpPr>
        <p:grpSpPr>
          <a:xfrm>
            <a:off x="92580" y="0"/>
            <a:ext cx="12006841" cy="119641"/>
            <a:chOff x="92580" y="0"/>
            <a:chExt cx="12006841" cy="11964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F82CD18-0A0C-428E-A1A5-340CBE98F797}"/>
                </a:ext>
              </a:extLst>
            </p:cNvPr>
            <p:cNvSpPr/>
            <p:nvPr/>
          </p:nvSpPr>
          <p:spPr>
            <a:xfrm>
              <a:off x="92580" y="0"/>
              <a:ext cx="5910841" cy="11964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72D422D-1FE7-420A-953B-FAC706F9658E}"/>
                </a:ext>
              </a:extLst>
            </p:cNvPr>
            <p:cNvSpPr/>
            <p:nvPr/>
          </p:nvSpPr>
          <p:spPr>
            <a:xfrm>
              <a:off x="6188580" y="0"/>
              <a:ext cx="5910841" cy="11964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93C11EE-C764-4E69-92A0-6097DB532056}"/>
              </a:ext>
            </a:extLst>
          </p:cNvPr>
          <p:cNvSpPr txBox="1"/>
          <p:nvPr/>
        </p:nvSpPr>
        <p:spPr>
          <a:xfrm>
            <a:off x="1905002" y="263525"/>
            <a:ext cx="8381996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4400" b="1" dirty="0">
                <a:latin typeface="+mj-lt"/>
                <a:cs typeface="Segoe UI Semibold" panose="020B0702040204020203" pitchFamily="34" charset="0"/>
              </a:rPr>
              <a:t>DEMAND OVERVIEW</a:t>
            </a:r>
            <a:endParaRPr lang="en-US" sz="4400" dirty="0">
              <a:latin typeface="+mj-lt"/>
              <a:cs typeface="Segoe UI Semibold" panose="020B0702040204020203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9D6FD2A-E747-4A20-9BA6-AB9445935435}"/>
              </a:ext>
            </a:extLst>
          </p:cNvPr>
          <p:cNvGrpSpPr/>
          <p:nvPr/>
        </p:nvGrpSpPr>
        <p:grpSpPr>
          <a:xfrm>
            <a:off x="5191672" y="6667243"/>
            <a:ext cx="1808658" cy="190757"/>
            <a:chOff x="5191672" y="6667243"/>
            <a:chExt cx="1808658" cy="190757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980CB43-E9C1-4221-B7A2-9231553672B8}"/>
                </a:ext>
              </a:extLst>
            </p:cNvPr>
            <p:cNvSpPr/>
            <p:nvPr/>
          </p:nvSpPr>
          <p:spPr>
            <a:xfrm>
              <a:off x="6096000" y="6667243"/>
              <a:ext cx="904330" cy="190757"/>
            </a:xfrm>
            <a:custGeom>
              <a:avLst/>
              <a:gdLst>
                <a:gd name="connsiteX0" fmla="*/ 0 w 904330"/>
                <a:gd name="connsiteY0" fmla="*/ 0 h 190757"/>
                <a:gd name="connsiteX1" fmla="*/ 904330 w 904330"/>
                <a:gd name="connsiteY1" fmla="*/ 190757 h 190757"/>
                <a:gd name="connsiteX2" fmla="*/ 0 w 904330"/>
                <a:gd name="connsiteY2" fmla="*/ 190757 h 190757"/>
                <a:gd name="connsiteX3" fmla="*/ 0 w 904330"/>
                <a:gd name="connsiteY3" fmla="*/ 0 h 19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330" h="190757">
                  <a:moveTo>
                    <a:pt x="0" y="0"/>
                  </a:moveTo>
                  <a:lnTo>
                    <a:pt x="904330" y="190757"/>
                  </a:lnTo>
                  <a:lnTo>
                    <a:pt x="0" y="1907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0E9880D-192C-4746-A9E8-F2BFD76B2409}"/>
                </a:ext>
              </a:extLst>
            </p:cNvPr>
            <p:cNvSpPr/>
            <p:nvPr/>
          </p:nvSpPr>
          <p:spPr>
            <a:xfrm>
              <a:off x="5191672" y="6667243"/>
              <a:ext cx="904329" cy="190757"/>
            </a:xfrm>
            <a:custGeom>
              <a:avLst/>
              <a:gdLst>
                <a:gd name="connsiteX0" fmla="*/ 904329 w 904329"/>
                <a:gd name="connsiteY0" fmla="*/ 0 h 190757"/>
                <a:gd name="connsiteX1" fmla="*/ 904329 w 904329"/>
                <a:gd name="connsiteY1" fmla="*/ 190757 h 190757"/>
                <a:gd name="connsiteX2" fmla="*/ 0 w 904329"/>
                <a:gd name="connsiteY2" fmla="*/ 190757 h 190757"/>
                <a:gd name="connsiteX3" fmla="*/ 904329 w 904329"/>
                <a:gd name="connsiteY3" fmla="*/ 0 h 19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329" h="190757">
                  <a:moveTo>
                    <a:pt x="904329" y="0"/>
                  </a:moveTo>
                  <a:lnTo>
                    <a:pt x="904329" y="190757"/>
                  </a:lnTo>
                  <a:lnTo>
                    <a:pt x="0" y="190757"/>
                  </a:lnTo>
                  <a:lnTo>
                    <a:pt x="9043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FCD9612F-DB75-4FBB-B8F9-1D60E68E7A3A}"/>
              </a:ext>
            </a:extLst>
          </p:cNvPr>
          <p:cNvSpPr txBox="1"/>
          <p:nvPr/>
        </p:nvSpPr>
        <p:spPr>
          <a:xfrm>
            <a:off x="903737" y="1493918"/>
            <a:ext cx="269070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YOUR DEMAND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07EF35-877B-466A-8E1D-33FDA3F493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65834"/>
          <a:stretch/>
        </p:blipFill>
        <p:spPr>
          <a:xfrm>
            <a:off x="3565814" y="1507877"/>
            <a:ext cx="7986452" cy="9503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454068D-1C65-43CE-BD43-1F3ECBF5447B}"/>
              </a:ext>
            </a:extLst>
          </p:cNvPr>
          <p:cNvSpPr txBox="1"/>
          <p:nvPr/>
        </p:nvSpPr>
        <p:spPr>
          <a:xfrm>
            <a:off x="5624913" y="1436916"/>
            <a:ext cx="1021590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6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F85A157-8FEE-4AE9-A75E-51C1E94233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4202"/>
          <a:stretch/>
        </p:blipFill>
        <p:spPr>
          <a:xfrm>
            <a:off x="877824" y="3033713"/>
            <a:ext cx="10674442" cy="154988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94621A0-9494-466F-8481-2D91BADB144D}"/>
              </a:ext>
            </a:extLst>
          </p:cNvPr>
          <p:cNvSpPr/>
          <p:nvPr/>
        </p:nvSpPr>
        <p:spPr>
          <a:xfrm>
            <a:off x="4154332" y="1666989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8DA9CC-F70A-4F9E-B7E9-2D5EAA8E6124}"/>
              </a:ext>
            </a:extLst>
          </p:cNvPr>
          <p:cNvSpPr txBox="1"/>
          <p:nvPr/>
        </p:nvSpPr>
        <p:spPr>
          <a:xfrm>
            <a:off x="4134493" y="1690509"/>
            <a:ext cx="14259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AVG DEM FORECAST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539B68-B4F6-49BD-BC1A-AEC008794365}"/>
              </a:ext>
            </a:extLst>
          </p:cNvPr>
          <p:cNvSpPr txBox="1"/>
          <p:nvPr/>
        </p:nvSpPr>
        <p:spPr>
          <a:xfrm>
            <a:off x="4154332" y="1875175"/>
            <a:ext cx="13552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75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6D0F37-FFFF-4533-8355-393844D63686}"/>
              </a:ext>
            </a:extLst>
          </p:cNvPr>
          <p:cNvSpPr/>
          <p:nvPr/>
        </p:nvSpPr>
        <p:spPr>
          <a:xfrm>
            <a:off x="6322693" y="1671271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A4684D-943D-43B8-A2A3-933865CA1FB5}"/>
              </a:ext>
            </a:extLst>
          </p:cNvPr>
          <p:cNvSpPr txBox="1"/>
          <p:nvPr/>
        </p:nvSpPr>
        <p:spPr>
          <a:xfrm>
            <a:off x="6302854" y="1694791"/>
            <a:ext cx="14259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AVG DEM DEVIATION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A0CCE8-13C3-4410-845A-79F4C993072C}"/>
              </a:ext>
            </a:extLst>
          </p:cNvPr>
          <p:cNvSpPr txBox="1"/>
          <p:nvPr/>
        </p:nvSpPr>
        <p:spPr>
          <a:xfrm>
            <a:off x="6322693" y="1879457"/>
            <a:ext cx="13552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32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CEF34CC-BEE1-4461-9E51-A4FE0D85DB03}"/>
              </a:ext>
            </a:extLst>
          </p:cNvPr>
          <p:cNvSpPr/>
          <p:nvPr/>
        </p:nvSpPr>
        <p:spPr>
          <a:xfrm>
            <a:off x="8135302" y="1675045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EE2DBD6-23A6-44F5-860C-9F02EF4C121F}"/>
              </a:ext>
            </a:extLst>
          </p:cNvPr>
          <p:cNvSpPr txBox="1"/>
          <p:nvPr/>
        </p:nvSpPr>
        <p:spPr>
          <a:xfrm>
            <a:off x="8115463" y="1698565"/>
            <a:ext cx="14259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AVG TRENDING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ABC398-0BAA-40C6-A30A-9C965E036A1D}"/>
              </a:ext>
            </a:extLst>
          </p:cNvPr>
          <p:cNvSpPr txBox="1"/>
          <p:nvPr/>
        </p:nvSpPr>
        <p:spPr>
          <a:xfrm>
            <a:off x="8135302" y="1883231"/>
            <a:ext cx="13552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+8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0BAC41F-B996-4771-A4A3-69097457C2A5}"/>
              </a:ext>
            </a:extLst>
          </p:cNvPr>
          <p:cNvSpPr/>
          <p:nvPr/>
        </p:nvSpPr>
        <p:spPr>
          <a:xfrm>
            <a:off x="9948816" y="1666989"/>
            <a:ext cx="1406109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E340A68-3A00-4B50-A183-B2163D0A1CE1}"/>
              </a:ext>
            </a:extLst>
          </p:cNvPr>
          <p:cNvSpPr txBox="1"/>
          <p:nvPr/>
        </p:nvSpPr>
        <p:spPr>
          <a:xfrm>
            <a:off x="9928977" y="1690509"/>
            <a:ext cx="14259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EXCEPTIONS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4BD9B9-12D5-4698-A920-0660802FF00E}"/>
              </a:ext>
            </a:extLst>
          </p:cNvPr>
          <p:cNvSpPr txBox="1"/>
          <p:nvPr/>
        </p:nvSpPr>
        <p:spPr>
          <a:xfrm>
            <a:off x="9948816" y="1875175"/>
            <a:ext cx="13552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9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1E746F6-DB27-4504-B281-6FD76C5F6E11}"/>
              </a:ext>
            </a:extLst>
          </p:cNvPr>
          <p:cNvSpPr/>
          <p:nvPr/>
        </p:nvSpPr>
        <p:spPr>
          <a:xfrm>
            <a:off x="3626389" y="3140730"/>
            <a:ext cx="1138148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3DA6214-3583-48E0-9CDF-1FF8D6518811}"/>
              </a:ext>
            </a:extLst>
          </p:cNvPr>
          <p:cNvSpPr txBox="1"/>
          <p:nvPr/>
        </p:nvSpPr>
        <p:spPr>
          <a:xfrm>
            <a:off x="3645295" y="3164250"/>
            <a:ext cx="1157986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b="1" dirty="0">
                <a:solidFill>
                  <a:srgbClr val="C00000"/>
                </a:solidFill>
              </a:rPr>
              <a:t>TOP 200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238F2A4-FC4F-4B7E-8C37-9EF332D0F99F}"/>
              </a:ext>
            </a:extLst>
          </p:cNvPr>
          <p:cNvSpPr txBox="1"/>
          <p:nvPr/>
        </p:nvSpPr>
        <p:spPr>
          <a:xfrm>
            <a:off x="3657385" y="3348916"/>
            <a:ext cx="110059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+0.7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F61AE78-B566-4ADC-A88B-16AD8651C6B1}"/>
              </a:ext>
            </a:extLst>
          </p:cNvPr>
          <p:cNvSpPr/>
          <p:nvPr/>
        </p:nvSpPr>
        <p:spPr>
          <a:xfrm>
            <a:off x="4975740" y="3144583"/>
            <a:ext cx="1138148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D9AEEA9-6C03-45A9-A339-65B54DE85108}"/>
              </a:ext>
            </a:extLst>
          </p:cNvPr>
          <p:cNvSpPr txBox="1"/>
          <p:nvPr/>
        </p:nvSpPr>
        <p:spPr>
          <a:xfrm>
            <a:off x="4994646" y="3168103"/>
            <a:ext cx="1157986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b="1" dirty="0">
                <a:solidFill>
                  <a:srgbClr val="C00000"/>
                </a:solidFill>
              </a:rPr>
              <a:t>NEW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DC097A9-BC1D-4B42-A698-D786748D8C5A}"/>
              </a:ext>
            </a:extLst>
          </p:cNvPr>
          <p:cNvSpPr txBox="1"/>
          <p:nvPr/>
        </p:nvSpPr>
        <p:spPr>
          <a:xfrm>
            <a:off x="5006736" y="3352769"/>
            <a:ext cx="110059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-23.5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12489C9-7EA5-4970-A908-17E90759682D}"/>
              </a:ext>
            </a:extLst>
          </p:cNvPr>
          <p:cNvSpPr/>
          <p:nvPr/>
        </p:nvSpPr>
        <p:spPr>
          <a:xfrm>
            <a:off x="6294615" y="3145627"/>
            <a:ext cx="1138148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C651A31-A17C-4D20-AB28-87608A7FEA51}"/>
              </a:ext>
            </a:extLst>
          </p:cNvPr>
          <p:cNvSpPr txBox="1"/>
          <p:nvPr/>
        </p:nvSpPr>
        <p:spPr>
          <a:xfrm>
            <a:off x="6313521" y="3169147"/>
            <a:ext cx="1157986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b="1" dirty="0">
                <a:solidFill>
                  <a:srgbClr val="C00000"/>
                </a:solidFill>
              </a:rPr>
              <a:t>SEASONAL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DB3DFB0-4220-42A0-8644-A342EB9DF502}"/>
              </a:ext>
            </a:extLst>
          </p:cNvPr>
          <p:cNvSpPr txBox="1"/>
          <p:nvPr/>
        </p:nvSpPr>
        <p:spPr>
          <a:xfrm>
            <a:off x="6325611" y="3353813"/>
            <a:ext cx="110059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+1.1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0C56E6D-A4A5-4845-A31B-8A672FBD0EE6}"/>
              </a:ext>
            </a:extLst>
          </p:cNvPr>
          <p:cNvSpPr/>
          <p:nvPr/>
        </p:nvSpPr>
        <p:spPr>
          <a:xfrm>
            <a:off x="7646971" y="3138884"/>
            <a:ext cx="1138148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D41B0BB-6C03-422A-8DB3-0A6ECBE0D3FE}"/>
              </a:ext>
            </a:extLst>
          </p:cNvPr>
          <p:cNvSpPr txBox="1"/>
          <p:nvPr/>
        </p:nvSpPr>
        <p:spPr>
          <a:xfrm>
            <a:off x="7665877" y="3162404"/>
            <a:ext cx="1157986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b="1" dirty="0">
                <a:solidFill>
                  <a:srgbClr val="C00000"/>
                </a:solidFill>
              </a:rPr>
              <a:t>NON SEASONAL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83BAA1D-02D2-4C85-A513-FAF4F5C44E33}"/>
              </a:ext>
            </a:extLst>
          </p:cNvPr>
          <p:cNvSpPr txBox="1"/>
          <p:nvPr/>
        </p:nvSpPr>
        <p:spPr>
          <a:xfrm>
            <a:off x="7677967" y="3347070"/>
            <a:ext cx="110059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-7.3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13C1912A-2CE9-4488-8AD0-19FBF1683EB6}"/>
              </a:ext>
            </a:extLst>
          </p:cNvPr>
          <p:cNvSpPr/>
          <p:nvPr/>
        </p:nvSpPr>
        <p:spPr>
          <a:xfrm>
            <a:off x="8964083" y="3145627"/>
            <a:ext cx="1138148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A4BC939-213B-41F5-9C65-50A5224ECDEB}"/>
              </a:ext>
            </a:extLst>
          </p:cNvPr>
          <p:cNvSpPr txBox="1"/>
          <p:nvPr/>
        </p:nvSpPr>
        <p:spPr>
          <a:xfrm>
            <a:off x="8982989" y="3169147"/>
            <a:ext cx="1157986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b="1" dirty="0">
                <a:solidFill>
                  <a:srgbClr val="C00000"/>
                </a:solidFill>
              </a:rPr>
              <a:t>MANUAL FCST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65E2433-51DA-4EEB-9F33-B13E0A815247}"/>
              </a:ext>
            </a:extLst>
          </p:cNvPr>
          <p:cNvSpPr txBox="1"/>
          <p:nvPr/>
        </p:nvSpPr>
        <p:spPr>
          <a:xfrm>
            <a:off x="8995079" y="3353813"/>
            <a:ext cx="110059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-17.7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4D4C53B8-617B-4129-A5F6-5E19213EC2C6}"/>
              </a:ext>
            </a:extLst>
          </p:cNvPr>
          <p:cNvSpPr/>
          <p:nvPr/>
        </p:nvSpPr>
        <p:spPr>
          <a:xfrm>
            <a:off x="10299699" y="3145627"/>
            <a:ext cx="1138148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AC7992D-1CB8-4432-B1DF-3F961A7BB23D}"/>
              </a:ext>
            </a:extLst>
          </p:cNvPr>
          <p:cNvSpPr txBox="1"/>
          <p:nvPr/>
        </p:nvSpPr>
        <p:spPr>
          <a:xfrm>
            <a:off x="10318605" y="3169147"/>
            <a:ext cx="1157986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b="1" dirty="0">
                <a:solidFill>
                  <a:srgbClr val="C00000"/>
                </a:solidFill>
              </a:rPr>
              <a:t>SHORT ORD CYCLE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90891E8-773B-42F2-8892-545DFB6CCB03}"/>
              </a:ext>
            </a:extLst>
          </p:cNvPr>
          <p:cNvSpPr txBox="1"/>
          <p:nvPr/>
        </p:nvSpPr>
        <p:spPr>
          <a:xfrm>
            <a:off x="10330695" y="3353813"/>
            <a:ext cx="110059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+1.9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5C60955-C620-49DA-AED2-A1DCBD204B9F}"/>
              </a:ext>
            </a:extLst>
          </p:cNvPr>
          <p:cNvSpPr/>
          <p:nvPr/>
        </p:nvSpPr>
        <p:spPr>
          <a:xfrm>
            <a:off x="3645295" y="3922543"/>
            <a:ext cx="1138148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3FE6874-7208-4ABF-BA83-6ECE7F2AEF05}"/>
              </a:ext>
            </a:extLst>
          </p:cNvPr>
          <p:cNvSpPr txBox="1"/>
          <p:nvPr/>
        </p:nvSpPr>
        <p:spPr>
          <a:xfrm>
            <a:off x="3664201" y="3946063"/>
            <a:ext cx="1157986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b="1" dirty="0">
                <a:solidFill>
                  <a:srgbClr val="C00000"/>
                </a:solidFill>
              </a:rPr>
              <a:t>WATCH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F58E40C-70E4-4D56-B946-1E9EEE6DC24E}"/>
              </a:ext>
            </a:extLst>
          </p:cNvPr>
          <p:cNvSpPr txBox="1"/>
          <p:nvPr/>
        </p:nvSpPr>
        <p:spPr>
          <a:xfrm>
            <a:off x="3676291" y="4130729"/>
            <a:ext cx="110059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+5.3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BB8E9C2-2106-4F44-A2E9-506AA70AFFF2}"/>
              </a:ext>
            </a:extLst>
          </p:cNvPr>
          <p:cNvSpPr/>
          <p:nvPr/>
        </p:nvSpPr>
        <p:spPr>
          <a:xfrm>
            <a:off x="4994646" y="3926396"/>
            <a:ext cx="1138148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F769285-3FAD-4B75-A08D-AE3DDD7A1A3A}"/>
              </a:ext>
            </a:extLst>
          </p:cNvPr>
          <p:cNvSpPr txBox="1"/>
          <p:nvPr/>
        </p:nvSpPr>
        <p:spPr>
          <a:xfrm>
            <a:off x="5013552" y="3949916"/>
            <a:ext cx="1157986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b="1" dirty="0">
                <a:solidFill>
                  <a:srgbClr val="C00000"/>
                </a:solidFill>
              </a:rPr>
              <a:t>SLOW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B44F23D-B6EA-42A6-9A02-A7F79F248E78}"/>
              </a:ext>
            </a:extLst>
          </p:cNvPr>
          <p:cNvSpPr txBox="1"/>
          <p:nvPr/>
        </p:nvSpPr>
        <p:spPr>
          <a:xfrm>
            <a:off x="5025642" y="4134582"/>
            <a:ext cx="110059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+11.9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E88AF70F-A38A-4BF3-A66A-866BE23496A7}"/>
              </a:ext>
            </a:extLst>
          </p:cNvPr>
          <p:cNvSpPr/>
          <p:nvPr/>
        </p:nvSpPr>
        <p:spPr>
          <a:xfrm>
            <a:off x="6313521" y="3927440"/>
            <a:ext cx="1138148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8F5917B-0778-4881-8DDB-F7E5107DC38D}"/>
              </a:ext>
            </a:extLst>
          </p:cNvPr>
          <p:cNvSpPr txBox="1"/>
          <p:nvPr/>
        </p:nvSpPr>
        <p:spPr>
          <a:xfrm>
            <a:off x="6332427" y="3950960"/>
            <a:ext cx="1157986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b="1" dirty="0">
                <a:solidFill>
                  <a:srgbClr val="C00000"/>
                </a:solidFill>
              </a:rPr>
              <a:t>SHORT LEAD TIME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0BCE9B0-0C3C-4F97-98F1-C4FAEF0479D1}"/>
              </a:ext>
            </a:extLst>
          </p:cNvPr>
          <p:cNvSpPr txBox="1"/>
          <p:nvPr/>
        </p:nvSpPr>
        <p:spPr>
          <a:xfrm>
            <a:off x="6344517" y="4135626"/>
            <a:ext cx="110059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-4.5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A86618DF-3A63-460E-A56A-4499B457F951}"/>
              </a:ext>
            </a:extLst>
          </p:cNvPr>
          <p:cNvSpPr/>
          <p:nvPr/>
        </p:nvSpPr>
        <p:spPr>
          <a:xfrm>
            <a:off x="7665877" y="3920697"/>
            <a:ext cx="1138148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6A2F630-7DBD-4D24-93C0-29ABEDDB460B}"/>
              </a:ext>
            </a:extLst>
          </p:cNvPr>
          <p:cNvSpPr txBox="1"/>
          <p:nvPr/>
        </p:nvSpPr>
        <p:spPr>
          <a:xfrm>
            <a:off x="7684783" y="3944217"/>
            <a:ext cx="1157986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b="1" dirty="0">
                <a:solidFill>
                  <a:srgbClr val="C00000"/>
                </a:solidFill>
              </a:rPr>
              <a:t>LONG LEAD TIME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0D16E6F-2241-43F5-AE0A-64B9C7DB66E4}"/>
              </a:ext>
            </a:extLst>
          </p:cNvPr>
          <p:cNvSpPr txBox="1"/>
          <p:nvPr/>
        </p:nvSpPr>
        <p:spPr>
          <a:xfrm>
            <a:off x="7696873" y="4128883"/>
            <a:ext cx="110059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+6.3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941097C3-C5CA-4446-8552-7805EEB2AA55}"/>
              </a:ext>
            </a:extLst>
          </p:cNvPr>
          <p:cNvSpPr/>
          <p:nvPr/>
        </p:nvSpPr>
        <p:spPr>
          <a:xfrm>
            <a:off x="8982989" y="3927440"/>
            <a:ext cx="1138148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EE0B30B-5FB7-43E7-BDCC-725B151CB0C2}"/>
              </a:ext>
            </a:extLst>
          </p:cNvPr>
          <p:cNvSpPr txBox="1"/>
          <p:nvPr/>
        </p:nvSpPr>
        <p:spPr>
          <a:xfrm>
            <a:off x="9001895" y="3950960"/>
            <a:ext cx="1157986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b="1" dirty="0">
                <a:solidFill>
                  <a:srgbClr val="C00000"/>
                </a:solidFill>
              </a:rPr>
              <a:t>SHORT LT DEV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0D00D83-B36A-4321-B2CF-67EAC69B2FBD}"/>
              </a:ext>
            </a:extLst>
          </p:cNvPr>
          <p:cNvSpPr txBox="1"/>
          <p:nvPr/>
        </p:nvSpPr>
        <p:spPr>
          <a:xfrm>
            <a:off x="9013985" y="4135626"/>
            <a:ext cx="110059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-7.5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CD3FA57-53B5-4DCB-A69A-6CA5E15B4B73}"/>
              </a:ext>
            </a:extLst>
          </p:cNvPr>
          <p:cNvSpPr/>
          <p:nvPr/>
        </p:nvSpPr>
        <p:spPr>
          <a:xfrm>
            <a:off x="10318605" y="3927440"/>
            <a:ext cx="1138148" cy="5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FAF0851-BF05-4B19-B10C-9B00DA53E948}"/>
              </a:ext>
            </a:extLst>
          </p:cNvPr>
          <p:cNvSpPr txBox="1"/>
          <p:nvPr/>
        </p:nvSpPr>
        <p:spPr>
          <a:xfrm>
            <a:off x="10337511" y="3950960"/>
            <a:ext cx="1157986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b="1" dirty="0">
                <a:solidFill>
                  <a:srgbClr val="C00000"/>
                </a:solidFill>
              </a:rPr>
              <a:t>PRIV LABEL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51A1590-E5C2-40A2-9C0E-74BD41CBAF50}"/>
              </a:ext>
            </a:extLst>
          </p:cNvPr>
          <p:cNvSpPr txBox="1"/>
          <p:nvPr/>
        </p:nvSpPr>
        <p:spPr>
          <a:xfrm>
            <a:off x="10349601" y="4135626"/>
            <a:ext cx="110059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+9.0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6D6FD28C-461D-4DD1-A2D1-E49AC6BFD4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5" t="57116" r="92821" b="5228"/>
          <a:stretch/>
        </p:blipFill>
        <p:spPr>
          <a:xfrm>
            <a:off x="1270265" y="3171469"/>
            <a:ext cx="1957653" cy="1274376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84DE5805-9D56-42A9-A782-8FE76603940A}"/>
              </a:ext>
            </a:extLst>
          </p:cNvPr>
          <p:cNvSpPr txBox="1"/>
          <p:nvPr/>
        </p:nvSpPr>
        <p:spPr>
          <a:xfrm>
            <a:off x="944475" y="3364961"/>
            <a:ext cx="251544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FORECAST ACCURACY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021AE35-6645-4540-BF6D-7A72B41C396D}"/>
              </a:ext>
            </a:extLst>
          </p:cNvPr>
          <p:cNvSpPr txBox="1"/>
          <p:nvPr/>
        </p:nvSpPr>
        <p:spPr>
          <a:xfrm>
            <a:off x="1672688" y="3627989"/>
            <a:ext cx="110059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+1.5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%</a:t>
            </a:r>
            <a:endParaRPr lang="en-US" sz="36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F320DC7D-4FBF-4CAE-AB8D-CF9E7D2FB7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495" y="4675330"/>
            <a:ext cx="10674442" cy="1500326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AF108D4E-2599-46A5-B86D-E7A1DEE6DA98}"/>
              </a:ext>
            </a:extLst>
          </p:cNvPr>
          <p:cNvSpPr txBox="1"/>
          <p:nvPr/>
        </p:nvSpPr>
        <p:spPr>
          <a:xfrm>
            <a:off x="877824" y="2639989"/>
            <a:ext cx="405282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PERFORMANCE ACCURACY</a:t>
            </a:r>
          </a:p>
        </p:txBody>
      </p:sp>
      <p:pic>
        <p:nvPicPr>
          <p:cNvPr id="100" name="Picture 2" descr="The Underestimated Power Of Color In Mobile App Design — Smashing ...">
            <a:extLst>
              <a:ext uri="{FF2B5EF4-FFF2-40B4-BE49-F238E27FC236}">
                <a16:creationId xmlns:a16="http://schemas.microsoft.com/office/drawing/2014/main" id="{6CA94593-1FAA-4DFB-99B2-BE61C86C73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61"/>
          <a:stretch/>
        </p:blipFill>
        <p:spPr bwMode="auto">
          <a:xfrm>
            <a:off x="5814854" y="1299990"/>
            <a:ext cx="694596" cy="66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9538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EA9FA"/>
      </a:accent1>
      <a:accent2>
        <a:srgbClr val="0E65B4"/>
      </a:accent2>
      <a:accent3>
        <a:srgbClr val="33B2C1"/>
      </a:accent3>
      <a:accent4>
        <a:srgbClr val="4EA9FA"/>
      </a:accent4>
      <a:accent5>
        <a:srgbClr val="0E65B4"/>
      </a:accent5>
      <a:accent6>
        <a:srgbClr val="33B2C1"/>
      </a:accent6>
      <a:hlink>
        <a:srgbClr val="C00000"/>
      </a:hlink>
      <a:folHlink>
        <a:srgbClr val="0563C1"/>
      </a:folHlink>
    </a:clrScheme>
    <a:fontScheme name="Modern 03">
      <a:majorFont>
        <a:latin typeface="Segoe U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5684</TotalTime>
  <Words>1125</Words>
  <Application>Microsoft Office PowerPoint</Application>
  <PresentationFormat>Widescreen</PresentationFormat>
  <Paragraphs>466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Agency FB</vt:lpstr>
      <vt:lpstr>Arial</vt:lpstr>
      <vt:lpstr>Bahnschrift</vt:lpstr>
      <vt:lpstr>Calibri</vt:lpstr>
      <vt:lpstr>Calibri Light</vt:lpstr>
      <vt:lpstr>Open Sans</vt:lpstr>
      <vt:lpstr>Open Sans Semibold</vt:lpstr>
      <vt:lpstr>Segoe UI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Nugroho Ade</dc:creator>
  <cp:lastModifiedBy>User</cp:lastModifiedBy>
  <cp:revision>375</cp:revision>
  <dcterms:created xsi:type="dcterms:W3CDTF">2018-04-12T07:40:53Z</dcterms:created>
  <dcterms:modified xsi:type="dcterms:W3CDTF">2020-04-29T19:38:35Z</dcterms:modified>
</cp:coreProperties>
</file>